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3"/>
  </p:notesMasterIdLst>
  <p:sldIdLst>
    <p:sldId id="256" r:id="rId2"/>
    <p:sldId id="258" r:id="rId3"/>
    <p:sldId id="265" r:id="rId4"/>
    <p:sldId id="257" r:id="rId5"/>
    <p:sldId id="273" r:id="rId6"/>
    <p:sldId id="303" r:id="rId7"/>
    <p:sldId id="304" r:id="rId8"/>
    <p:sldId id="305" r:id="rId9"/>
    <p:sldId id="307" r:id="rId10"/>
    <p:sldId id="277" r:id="rId11"/>
    <p:sldId id="316" r:id="rId12"/>
    <p:sldId id="308" r:id="rId13"/>
    <p:sldId id="317" r:id="rId14"/>
    <p:sldId id="318" r:id="rId15"/>
    <p:sldId id="319" r:id="rId16"/>
    <p:sldId id="320" r:id="rId17"/>
    <p:sldId id="321" r:id="rId18"/>
    <p:sldId id="322" r:id="rId19"/>
    <p:sldId id="302" r:id="rId20"/>
    <p:sldId id="315" r:id="rId21"/>
    <p:sldId id="306" r:id="rId22"/>
  </p:sldIdLst>
  <p:sldSz cx="9144000" cy="5143500" type="screen16x9"/>
  <p:notesSz cx="6858000" cy="9144000"/>
  <p:embeddedFontLst>
    <p:embeddedFont>
      <p:font typeface="Microsoft JhengHei Light" panose="020B0304030504040204" pitchFamily="34" charset="-120"/>
      <p:regular r:id="rId24"/>
    </p:embeddedFont>
    <p:embeddedFont>
      <p:font typeface="Source Sans Pro" panose="020B0604020202020204" charset="0"/>
      <p:regular r:id="rId25"/>
      <p:bold r:id="rId26"/>
      <p:italic r:id="rId27"/>
      <p:boldItalic r:id="rId28"/>
    </p:embeddedFont>
    <p:embeddedFont>
      <p:font typeface="DFKai-sb" panose="03000509000000000000" pitchFamily="65" charset="-120"/>
      <p:regular r:id="rId29"/>
    </p:embeddedFont>
    <p:embeddedFont>
      <p:font typeface="Lexend Peta" panose="020B0604020202020204" charset="0"/>
      <p:regular r:id="rId30"/>
    </p:embeddedFont>
    <p:embeddedFont>
      <p:font typeface="Didact Gothic" panose="020B0604020202020204" charset="0"/>
      <p:regular r:id="rId31"/>
    </p:embeddedFont>
    <p:embeddedFont>
      <p:font typeface="微軟正黑體" panose="020B0604030504040204" pitchFamily="34" charset="-120"/>
      <p:regular r:id="rId32"/>
      <p:bold r:id="rId33"/>
    </p:embeddedFont>
    <p:embeddedFont>
      <p:font typeface="Open Sans"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FECCC6-332C-408A-BA4C-EBAA70E6236D}">
  <a:tblStyle styleId="{8EFECCC6-332C-408A-BA4C-EBAA70E623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950" autoAdjust="0"/>
  </p:normalViewPr>
  <p:slideViewPr>
    <p:cSldViewPr snapToGrid="0">
      <p:cViewPr varScale="1">
        <p:scale>
          <a:sx n="86" d="100"/>
          <a:sy n="86" d="100"/>
        </p:scale>
        <p:origin x="14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e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600511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itread01.com/content/1546511226.html"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kknews.cc/tech/mnx39zz.htm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af319132fd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af319132f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6699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a92de8d108_0_21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a92de8d108_0_21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45489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f319132fd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f319132f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雙眼和嘴巴的相對區域</a:t>
            </a:r>
            <a:endParaRPr dirty="0"/>
          </a:p>
        </p:txBody>
      </p:sp>
    </p:spTree>
    <p:extLst>
      <p:ext uri="{BB962C8B-B14F-4D97-AF65-F5344CB8AC3E}">
        <p14:creationId xmlns:p14="http://schemas.microsoft.com/office/powerpoint/2010/main" val="29402081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f319132fd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f319132f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altLang="zh-TW" sz="1100" b="0" i="0" u="none" strike="noStrike" cap="none" dirty="0">
                <a:solidFill>
                  <a:srgbClr val="000000"/>
                </a:solidFill>
                <a:latin typeface="Arial"/>
                <a:cs typeface="Arial"/>
                <a:sym typeface="Arial"/>
                <a:hlinkClick r:id="rId3">
                  <a:extLst>
                    <a:ext uri="{A12FA001-AC4F-418D-AE19-62706E023703}">
                      <ahyp:hlinkClr xmlns:ahyp="http://schemas.microsoft.com/office/drawing/2018/hyperlinkcolor" xmlns="" val="tx"/>
                    </a:ext>
                  </a:extLst>
                </a:hlinkClick>
              </a:rPr>
              <a:t>https://www.itread01.com/content/1546511226.html</a:t>
            </a:r>
            <a:endParaRPr lang="en-US" altLang="zh-TW" sz="1100" b="0" i="0" u="none" strike="noStrike" cap="none" dirty="0">
              <a:solidFill>
                <a:srgbClr val="000000"/>
              </a:solidFill>
              <a:latin typeface="Arial"/>
              <a:cs typeface="Arial"/>
              <a:sym typeface="Arial"/>
            </a:endParaRPr>
          </a:p>
          <a:p>
            <a:pPr marL="0" lvl="0" indent="0">
              <a:buNone/>
            </a:pPr>
            <a:r>
              <a:rPr lang="en-US" altLang="zh-TW" dirty="0"/>
              <a:t>https://chtseng.wordpress.com/2017/04/07/</a:t>
            </a:r>
            <a:r>
              <a:rPr lang="zh-TW" altLang="en-US" dirty="0"/>
              <a:t>透過葉片紋理判斷植物種類</a:t>
            </a:r>
            <a:r>
              <a:rPr lang="en-US" altLang="zh-TW" dirty="0"/>
              <a:t>-</a:t>
            </a:r>
            <a:r>
              <a:rPr lang="zh-TW" altLang="en-US" dirty="0"/>
              <a:t>使用</a:t>
            </a:r>
            <a:r>
              <a:rPr lang="en-US" altLang="zh-TW" dirty="0" err="1"/>
              <a:t>lbp</a:t>
            </a:r>
            <a:r>
              <a:rPr lang="en-US" altLang="zh-TW" dirty="0"/>
              <a:t>/</a:t>
            </a:r>
          </a:p>
        </p:txBody>
      </p:sp>
    </p:spTree>
    <p:extLst>
      <p:ext uri="{BB962C8B-B14F-4D97-AF65-F5344CB8AC3E}">
        <p14:creationId xmlns:p14="http://schemas.microsoft.com/office/powerpoint/2010/main" val="3356922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9133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33848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a:t>上有許多與疼痛水準相關的資訊紋理資訊所能描述，且不在眼嘴周圍的區域中</a:t>
            </a:r>
            <a:endParaRPr dirty="0"/>
          </a:p>
        </p:txBody>
      </p:sp>
    </p:spTree>
    <p:extLst>
      <p:ext uri="{BB962C8B-B14F-4D97-AF65-F5344CB8AC3E}">
        <p14:creationId xmlns:p14="http://schemas.microsoft.com/office/powerpoint/2010/main" val="356128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輸出</a:t>
            </a:r>
            <a:r>
              <a:rPr lang="en-US" altLang="zh-TW" dirty="0"/>
              <a:t>3x3</a:t>
            </a:r>
            <a:r>
              <a:rPr lang="zh-TW" altLang="en-US" dirty="0"/>
              <a:t>的池化影像</a:t>
            </a:r>
            <a:endParaRPr dirty="0"/>
          </a:p>
        </p:txBody>
      </p:sp>
    </p:spTree>
    <p:extLst>
      <p:ext uri="{BB962C8B-B14F-4D97-AF65-F5344CB8AC3E}">
        <p14:creationId xmlns:p14="http://schemas.microsoft.com/office/powerpoint/2010/main" val="3318870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5090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b24c6d99f5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b24c6d99f5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12283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3291501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af319132f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af319132f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083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b24c6d99f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b24c6d99f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35223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8400b435a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8400b435a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5298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92de8d108_0_20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92de8d108_0_20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13678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b244dfa48a_3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b244dfa48a_3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05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92de8d108_0_20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92de8d108_0_20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994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92de8d108_0_20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92de8d108_0_20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fontAlgn="base"/>
            <a:r>
              <a:rPr lang="zh-TW" altLang="en-US" b="0" i="0" dirty="0">
                <a:solidFill>
                  <a:srgbClr val="000000"/>
                </a:solidFill>
                <a:effectLst/>
                <a:latin typeface="Open Sans" panose="020B0606030504020204" pitchFamily="34" charset="0"/>
              </a:rPr>
              <a:t>單層感知器 </a:t>
            </a:r>
            <a:r>
              <a:rPr lang="en-US" altLang="zh-TW" b="0" i="0" dirty="0">
                <a:solidFill>
                  <a:srgbClr val="000000"/>
                </a:solidFill>
                <a:effectLst/>
                <a:latin typeface="Open Sans" panose="020B0606030504020204" pitchFamily="34" charset="0"/>
              </a:rPr>
              <a:t>vs </a:t>
            </a:r>
            <a:r>
              <a:rPr lang="zh-TW" altLang="en-US" b="0" i="0" dirty="0">
                <a:solidFill>
                  <a:srgbClr val="000000"/>
                </a:solidFill>
                <a:effectLst/>
                <a:latin typeface="Open Sans" panose="020B0606030504020204" pitchFamily="34" charset="0"/>
              </a:rPr>
              <a:t>多層感知器 </a:t>
            </a:r>
            <a:r>
              <a:rPr lang="en-US" altLang="zh-TW" b="0" i="0" dirty="0">
                <a:solidFill>
                  <a:srgbClr val="000000"/>
                </a:solidFill>
                <a:effectLst/>
                <a:latin typeface="Open Sans" panose="020B0606030504020204" pitchFamily="34" charset="0"/>
              </a:rPr>
              <a:t>:</a:t>
            </a:r>
            <a:r>
              <a:rPr lang="zh-TW" altLang="en-US" b="0" i="0" dirty="0">
                <a:solidFill>
                  <a:srgbClr val="000000"/>
                </a:solidFill>
                <a:effectLst/>
                <a:latin typeface="Open Sans" panose="020B0606030504020204" pitchFamily="34" charset="0"/>
              </a:rPr>
              <a:t> </a:t>
            </a:r>
            <a:r>
              <a:rPr lang="en-US" altLang="zh-TW" b="0" i="0" dirty="0">
                <a:solidFill>
                  <a:srgbClr val="000000"/>
                </a:solidFill>
                <a:effectLst/>
                <a:latin typeface="Open Sans" panose="020B0606030504020204" pitchFamily="34" charset="0"/>
              </a:rPr>
              <a:t>sigmoid</a:t>
            </a:r>
          </a:p>
          <a:p>
            <a:pPr algn="l" fontAlgn="base"/>
            <a:r>
              <a:rPr lang="zh-TW" altLang="en-US" b="0" i="0" dirty="0">
                <a:solidFill>
                  <a:srgbClr val="000000"/>
                </a:solidFill>
                <a:effectLst/>
                <a:latin typeface="Open Sans" panose="020B0606030504020204" pitchFamily="34" charset="0"/>
              </a:rPr>
              <a:t>分類 </a:t>
            </a:r>
            <a:r>
              <a:rPr lang="en-US" altLang="zh-TW" b="0" i="0" dirty="0" err="1">
                <a:solidFill>
                  <a:srgbClr val="000000"/>
                </a:solidFill>
                <a:effectLst/>
                <a:latin typeface="Open Sans" panose="020B0606030504020204" pitchFamily="34" charset="0"/>
              </a:rPr>
              <a:t>Classfifcation</a:t>
            </a:r>
            <a:r>
              <a:rPr lang="en-US" altLang="zh-TW" b="0" i="0" dirty="0">
                <a:solidFill>
                  <a:srgbClr val="000000"/>
                </a:solidFill>
                <a:effectLst/>
                <a:latin typeface="Open Sans" panose="020B0606030504020204" pitchFamily="34" charset="0"/>
              </a:rPr>
              <a:t> :</a:t>
            </a:r>
            <a:r>
              <a:rPr lang="zh-TW" altLang="en-US" b="0" i="0" dirty="0">
                <a:solidFill>
                  <a:srgbClr val="000000"/>
                </a:solidFill>
                <a:effectLst/>
                <a:latin typeface="Open Sans" panose="020B0606030504020204" pitchFamily="34" charset="0"/>
              </a:rPr>
              <a:t> </a:t>
            </a:r>
            <a:r>
              <a:rPr lang="en-US" altLang="zh-TW" b="0" i="0" dirty="0" err="1">
                <a:solidFill>
                  <a:srgbClr val="000000"/>
                </a:solidFill>
                <a:effectLst/>
                <a:latin typeface="Open Sans" panose="020B0606030504020204" pitchFamily="34" charset="0"/>
              </a:rPr>
              <a:t>softmax</a:t>
            </a:r>
            <a:endParaRPr lang="en-US" altLang="zh-TW" b="0" i="0" dirty="0">
              <a:solidFill>
                <a:srgbClr val="000000"/>
              </a:solidFill>
              <a:effectLst/>
              <a:latin typeface="Open Sans" panose="020B0606030504020204" pitchFamily="34" charset="0"/>
            </a:endParaRPr>
          </a:p>
          <a:p>
            <a:pPr algn="l" fontAlgn="base"/>
            <a:r>
              <a:rPr lang="en-US" altLang="zh-TW" b="0" i="0" dirty="0">
                <a:solidFill>
                  <a:srgbClr val="000000"/>
                </a:solidFill>
                <a:effectLst/>
                <a:latin typeface="Open Sans" panose="020B0606030504020204" pitchFamily="34" charset="0"/>
              </a:rPr>
              <a:t>Sigmoid</a:t>
            </a:r>
            <a:r>
              <a:rPr lang="zh-TW" altLang="en-US" b="0" i="0" dirty="0">
                <a:solidFill>
                  <a:srgbClr val="000000"/>
                </a:solidFill>
                <a:effectLst/>
                <a:latin typeface="Open Sans" panose="020B0606030504020204" pitchFamily="34" charset="0"/>
              </a:rPr>
              <a:t>函數會分別處理各個原始輸出值，因此其結果相互獨立，機率總和不一定為</a:t>
            </a:r>
            <a:r>
              <a:rPr lang="en-US" altLang="zh-TW" b="0" i="0" dirty="0">
                <a:solidFill>
                  <a:srgbClr val="000000"/>
                </a:solidFill>
                <a:effectLst/>
                <a:latin typeface="Open Sans" panose="020B0606030504020204" pitchFamily="34" charset="0"/>
              </a:rPr>
              <a:t>1</a:t>
            </a:r>
          </a:p>
          <a:p>
            <a:pPr algn="l" fontAlgn="base"/>
            <a:r>
              <a:rPr lang="en-US" altLang="zh-TW" b="0" i="0" dirty="0" err="1">
                <a:solidFill>
                  <a:srgbClr val="000000"/>
                </a:solidFill>
                <a:effectLst/>
                <a:latin typeface="Open Sans" panose="020B0606030504020204" pitchFamily="34" charset="0"/>
              </a:rPr>
              <a:t>Softmax</a:t>
            </a:r>
            <a:r>
              <a:rPr lang="zh-TW" altLang="en-US" b="0" i="0" dirty="0">
                <a:solidFill>
                  <a:srgbClr val="000000"/>
                </a:solidFill>
                <a:effectLst/>
                <a:latin typeface="Open Sans" panose="020B0606030504020204" pitchFamily="34" charset="0"/>
              </a:rPr>
              <a:t>函數的輸出值相互關聯，其機率的總和始終為</a:t>
            </a:r>
            <a:r>
              <a:rPr lang="en-US" altLang="zh-TW" b="0" i="0" dirty="0">
                <a:solidFill>
                  <a:srgbClr val="000000"/>
                </a:solidFill>
                <a:effectLst/>
                <a:latin typeface="Open Sans" panose="020B0606030504020204" pitchFamily="34" charset="0"/>
              </a:rPr>
              <a:t>1</a:t>
            </a:r>
          </a:p>
          <a:p>
            <a:pPr algn="l" fontAlgn="base"/>
            <a:endParaRPr lang="en-US" altLang="zh-TW" b="0" i="0" u="none" strike="noStrike" dirty="0">
              <a:solidFill>
                <a:srgbClr val="000000"/>
              </a:solidFill>
              <a:effectLst/>
              <a:latin typeface="Open Sans" panose="020B0606030504020204" pitchFamily="34" charset="0"/>
              <a:hlinkClick r:id="rId3"/>
            </a:endParaRPr>
          </a:p>
          <a:p>
            <a:pPr marL="457200" marR="0" indent="-298450" algn="l" rtl="0" fontAlgn="base">
              <a:lnSpc>
                <a:spcPct val="100000"/>
              </a:lnSpc>
              <a:spcBef>
                <a:spcPts val="0"/>
              </a:spcBef>
              <a:spcAft>
                <a:spcPts val="0"/>
              </a:spcAft>
              <a:buClr>
                <a:srgbClr val="000000"/>
              </a:buClr>
              <a:buSzPts val="1100"/>
              <a:buFont typeface="Arial"/>
              <a:buChar char="●"/>
            </a:pPr>
            <a:r>
              <a:rPr lang="en-US" altLang="zh-TW" sz="1100" b="0" i="0" u="none" strike="noStrike" cap="none" dirty="0">
                <a:solidFill>
                  <a:srgbClr val="000000"/>
                </a:solidFill>
                <a:effectLst/>
                <a:latin typeface="Open Sans" panose="020B0606030504020204" pitchFamily="34" charset="0"/>
                <a:cs typeface="Arial"/>
                <a:sym typeface="Arial"/>
                <a:hlinkClick r:id="rId3">
                  <a:extLst>
                    <a:ext uri="{A12FA001-AC4F-418D-AE19-62706E023703}">
                      <ahyp:hlinkClr xmlns:ahyp="http://schemas.microsoft.com/office/drawing/2018/hyperlinkcolor" xmlns="" val="tx"/>
                    </a:ext>
                  </a:extLst>
                </a:hlinkClick>
              </a:rPr>
              <a:t>https://kknews.cc/tech/mnx39zz.html</a:t>
            </a:r>
            <a:endParaRPr sz="1100" b="0" i="0" u="none" strike="noStrike" cap="none" dirty="0">
              <a:solidFill>
                <a:srgbClr val="000000"/>
              </a:solidFill>
              <a:effectLst/>
              <a:latin typeface="Open Sans" panose="020B0606030504020204" pitchFamily="34" charset="0"/>
              <a:cs typeface="Arial"/>
              <a:sym typeface="Arial"/>
            </a:endParaRPr>
          </a:p>
        </p:txBody>
      </p:sp>
    </p:spTree>
    <p:extLst>
      <p:ext uri="{BB962C8B-B14F-4D97-AF65-F5344CB8AC3E}">
        <p14:creationId xmlns:p14="http://schemas.microsoft.com/office/powerpoint/2010/main" val="3875445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dirty="0"/>
              <a:t>https://en.wikipedia.org/wiki/Facial_Action_Coding_System</a:t>
            </a:r>
            <a:endParaRPr lang="zh-TW" altLang="en-US" dirty="0"/>
          </a:p>
        </p:txBody>
      </p:sp>
    </p:spTree>
    <p:extLst>
      <p:ext uri="{BB962C8B-B14F-4D97-AF65-F5344CB8AC3E}">
        <p14:creationId xmlns:p14="http://schemas.microsoft.com/office/powerpoint/2010/main" val="42930133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a:t>學習率</a:t>
            </a:r>
            <a:r>
              <a:rPr lang="en-US" altLang="zh-TW" dirty="0"/>
              <a:t>(Learning</a:t>
            </a:r>
            <a:r>
              <a:rPr lang="zh-TW" altLang="en-US" dirty="0"/>
              <a:t> </a:t>
            </a:r>
            <a:r>
              <a:rPr lang="en-US" altLang="zh-TW" dirty="0"/>
              <a:t>rate)</a:t>
            </a:r>
            <a:r>
              <a:rPr lang="zh-TW" altLang="en-US" dirty="0"/>
              <a:t> </a:t>
            </a:r>
            <a:endParaRPr lang="en-US" altLang="zh-TW"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ltLang="zh-TW" sz="1100" dirty="0">
                <a:uFill>
                  <a:noFill/>
                </a:uFill>
              </a:rPr>
              <a:t>https://chih-sheng-huang821.medium.com/406e1fd001f</a:t>
            </a:r>
            <a:endParaRPr lang="en-US" altLang="zh-TW" dirty="0"/>
          </a:p>
        </p:txBody>
      </p:sp>
    </p:spTree>
    <p:extLst>
      <p:ext uri="{BB962C8B-B14F-4D97-AF65-F5344CB8AC3E}">
        <p14:creationId xmlns:p14="http://schemas.microsoft.com/office/powerpoint/2010/main" val="1190658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8575" y="-38075"/>
            <a:ext cx="9197400" cy="5210100"/>
          </a:xfrm>
          <a:prstGeom prst="rect">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4495925" y="537450"/>
            <a:ext cx="3934800" cy="891300"/>
          </a:xfrm>
          <a:prstGeom prst="rect">
            <a:avLst/>
          </a:prstGeom>
        </p:spPr>
        <p:txBody>
          <a:bodyPr spcFirstLastPara="1" wrap="square" lIns="91425" tIns="91425" rIns="91425" bIns="91425" anchor="ctr" anchorCtr="0">
            <a:noAutofit/>
          </a:bodyPr>
          <a:lstStyle>
            <a:lvl1pPr lvl="0" algn="r">
              <a:spcBef>
                <a:spcPts val="0"/>
              </a:spcBef>
              <a:spcAft>
                <a:spcPts val="0"/>
              </a:spcAft>
              <a:buSzPts val="2400"/>
              <a:buNone/>
              <a:defRPr sz="18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496650" y="4085250"/>
            <a:ext cx="4153500" cy="518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atin typeface="Didact Gothic"/>
                <a:ea typeface="Didact Gothic"/>
                <a:cs typeface="Didact Gothic"/>
                <a:sym typeface="Didact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ctrTitle" idx="2"/>
          </p:nvPr>
        </p:nvSpPr>
        <p:spPr>
          <a:xfrm>
            <a:off x="1313550" y="2058450"/>
            <a:ext cx="6507600" cy="103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CUSTOM_7">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713225" y="36045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2" name="Google Shape;92;p15"/>
          <p:cNvSpPr txBox="1">
            <a:spLocks noGrp="1"/>
          </p:cNvSpPr>
          <p:nvPr>
            <p:ph type="subTitle" idx="1"/>
          </p:nvPr>
        </p:nvSpPr>
        <p:spPr>
          <a:xfrm>
            <a:off x="713250" y="1114550"/>
            <a:ext cx="3747900" cy="3489300"/>
          </a:xfrm>
          <a:prstGeom prst="rect">
            <a:avLst/>
          </a:prstGeom>
        </p:spPr>
        <p:txBody>
          <a:bodyPr spcFirstLastPara="1" wrap="square" lIns="91425" tIns="91425" rIns="91425" bIns="91425" anchor="ctr" anchorCtr="0">
            <a:noAutofit/>
          </a:bodyPr>
          <a:lstStyle>
            <a:lvl1pPr marR="50800" lvl="0" rtl="0">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grpSp>
        <p:nvGrpSpPr>
          <p:cNvPr id="93" name="Google Shape;93;p15"/>
          <p:cNvGrpSpPr/>
          <p:nvPr/>
        </p:nvGrpSpPr>
        <p:grpSpPr>
          <a:xfrm>
            <a:off x="484635" y="310903"/>
            <a:ext cx="8174701" cy="4521644"/>
            <a:chOff x="484635" y="310903"/>
            <a:chExt cx="8174701" cy="4521644"/>
          </a:xfrm>
        </p:grpSpPr>
        <p:sp>
          <p:nvSpPr>
            <p:cNvPr id="94" name="Google Shape;94;p15"/>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95" name="Google Shape;95;p15"/>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96" name="Google Shape;96;p15"/>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97" name="Google Shape;97;p15"/>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grpSp>
      <p:sp>
        <p:nvSpPr>
          <p:cNvPr id="98" name="Google Shape;98;p15"/>
          <p:cNvSpPr txBox="1">
            <a:spLocks noGrp="1"/>
          </p:cNvSpPr>
          <p:nvPr>
            <p:ph type="subTitle" idx="2"/>
          </p:nvPr>
        </p:nvSpPr>
        <p:spPr>
          <a:xfrm>
            <a:off x="4682825" y="1114550"/>
            <a:ext cx="3747900" cy="3489300"/>
          </a:xfrm>
          <a:prstGeom prst="rect">
            <a:avLst/>
          </a:prstGeom>
        </p:spPr>
        <p:txBody>
          <a:bodyPr spcFirstLastPara="1" wrap="square" lIns="91425" tIns="91425" rIns="91425" bIns="91425" anchor="ctr" anchorCtr="0">
            <a:noAutofit/>
          </a:bodyPr>
          <a:lstStyle>
            <a:lvl1pPr marR="50800" lvl="0" rtl="0">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0" y="-25"/>
            <a:ext cx="9144000" cy="5143500"/>
          </a:xfrm>
          <a:prstGeom prst="rect">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3175" y="2150850"/>
            <a:ext cx="771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8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713225" y="1246950"/>
            <a:ext cx="7717500" cy="33570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grpSp>
        <p:nvGrpSpPr>
          <p:cNvPr id="19" name="Google Shape;19;p4"/>
          <p:cNvGrpSpPr/>
          <p:nvPr/>
        </p:nvGrpSpPr>
        <p:grpSpPr>
          <a:xfrm>
            <a:off x="484635" y="310903"/>
            <a:ext cx="8174701" cy="4521644"/>
            <a:chOff x="484635" y="310903"/>
            <a:chExt cx="8174701" cy="4521644"/>
          </a:xfrm>
        </p:grpSpPr>
        <p:sp>
          <p:nvSpPr>
            <p:cNvPr id="20" name="Google Shape;20;p4"/>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21" name="Google Shape;21;p4"/>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22" name="Google Shape;22;p4"/>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23" name="Google Shape;23;p4"/>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37" name="Google Shape;37;p6"/>
          <p:cNvGrpSpPr/>
          <p:nvPr/>
        </p:nvGrpSpPr>
        <p:grpSpPr>
          <a:xfrm>
            <a:off x="484635" y="310903"/>
            <a:ext cx="8174701" cy="4521644"/>
            <a:chOff x="484635" y="310903"/>
            <a:chExt cx="8174701" cy="4521644"/>
          </a:xfrm>
        </p:grpSpPr>
        <p:sp>
          <p:nvSpPr>
            <p:cNvPr id="38" name="Google Shape;38;p6"/>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39" name="Google Shape;39;p6"/>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40" name="Google Shape;40;p6"/>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41" name="Google Shape;41;p6"/>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p:nvPr/>
        </p:nvSpPr>
        <p:spPr>
          <a:xfrm>
            <a:off x="0" y="-25"/>
            <a:ext cx="9144000" cy="5143500"/>
          </a:xfrm>
          <a:prstGeom prst="rect">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txBox="1">
            <a:spLocks noGrp="1"/>
          </p:cNvSpPr>
          <p:nvPr>
            <p:ph type="title"/>
          </p:nvPr>
        </p:nvSpPr>
        <p:spPr>
          <a:xfrm>
            <a:off x="713275" y="1704100"/>
            <a:ext cx="7717500" cy="173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p:nvPr/>
        </p:nvSpPr>
        <p:spPr>
          <a:xfrm>
            <a:off x="0" y="-25"/>
            <a:ext cx="9144000" cy="5143500"/>
          </a:xfrm>
          <a:prstGeom prst="rect">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1309675" y="1624063"/>
            <a:ext cx="6524700" cy="1428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0" name="Google Shape;60;p11"/>
          <p:cNvSpPr txBox="1">
            <a:spLocks noGrp="1"/>
          </p:cNvSpPr>
          <p:nvPr>
            <p:ph type="body" idx="1"/>
          </p:nvPr>
        </p:nvSpPr>
        <p:spPr>
          <a:xfrm>
            <a:off x="1309675" y="3052638"/>
            <a:ext cx="6524700" cy="4668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chemeClr val="dk1"/>
              </a:buClr>
              <a:buSzPts val="1600"/>
              <a:buChar char="●"/>
              <a:defRPr>
                <a:solidFill>
                  <a:schemeClr val="dk1"/>
                </a:solidFill>
              </a:defRPr>
            </a:lvl1pPr>
            <a:lvl2pPr marL="914400" lvl="1" indent="-330200" algn="ctr">
              <a:spcBef>
                <a:spcPts val="0"/>
              </a:spcBef>
              <a:spcAft>
                <a:spcPts val="0"/>
              </a:spcAft>
              <a:buClr>
                <a:schemeClr val="dk1"/>
              </a:buClr>
              <a:buSzPts val="1600"/>
              <a:buChar char="○"/>
              <a:defRPr>
                <a:solidFill>
                  <a:schemeClr val="dk1"/>
                </a:solidFill>
              </a:defRPr>
            </a:lvl2pPr>
            <a:lvl3pPr marL="1371600" lvl="2" indent="-330200" algn="ctr">
              <a:spcBef>
                <a:spcPts val="0"/>
              </a:spcBef>
              <a:spcAft>
                <a:spcPts val="0"/>
              </a:spcAft>
              <a:buClr>
                <a:schemeClr val="dk1"/>
              </a:buClr>
              <a:buSzPts val="1600"/>
              <a:buChar char="■"/>
              <a:defRPr>
                <a:solidFill>
                  <a:schemeClr val="dk1"/>
                </a:solidFill>
              </a:defRPr>
            </a:lvl3pPr>
            <a:lvl4pPr marL="1828800" lvl="3" indent="-330200" algn="ctr">
              <a:spcBef>
                <a:spcPts val="0"/>
              </a:spcBef>
              <a:spcAft>
                <a:spcPts val="0"/>
              </a:spcAft>
              <a:buClr>
                <a:schemeClr val="dk1"/>
              </a:buClr>
              <a:buSzPts val="1600"/>
              <a:buChar char="●"/>
              <a:defRPr>
                <a:solidFill>
                  <a:schemeClr val="dk1"/>
                </a:solidFill>
              </a:defRPr>
            </a:lvl4pPr>
            <a:lvl5pPr marL="2286000" lvl="4" indent="-330200" algn="ctr">
              <a:spcBef>
                <a:spcPts val="0"/>
              </a:spcBef>
              <a:spcAft>
                <a:spcPts val="0"/>
              </a:spcAft>
              <a:buClr>
                <a:schemeClr val="dk1"/>
              </a:buClr>
              <a:buSzPts val="1600"/>
              <a:buChar char="○"/>
              <a:defRPr>
                <a:solidFill>
                  <a:schemeClr val="dk1"/>
                </a:solidFill>
              </a:defRPr>
            </a:lvl5pPr>
            <a:lvl6pPr marL="2743200" lvl="5" indent="-330200" algn="ctr">
              <a:spcBef>
                <a:spcPts val="0"/>
              </a:spcBef>
              <a:spcAft>
                <a:spcPts val="0"/>
              </a:spcAft>
              <a:buClr>
                <a:schemeClr val="dk1"/>
              </a:buClr>
              <a:buSzPts val="1600"/>
              <a:buChar char="■"/>
              <a:defRPr>
                <a:solidFill>
                  <a:schemeClr val="dk1"/>
                </a:solidFill>
              </a:defRPr>
            </a:lvl6pPr>
            <a:lvl7pPr marL="3200400" lvl="6" indent="-330200" algn="ctr">
              <a:spcBef>
                <a:spcPts val="0"/>
              </a:spcBef>
              <a:spcAft>
                <a:spcPts val="0"/>
              </a:spcAft>
              <a:buClr>
                <a:schemeClr val="dk1"/>
              </a:buClr>
              <a:buSzPts val="1600"/>
              <a:buChar char="●"/>
              <a:defRPr>
                <a:solidFill>
                  <a:schemeClr val="dk1"/>
                </a:solidFill>
              </a:defRPr>
            </a:lvl7pPr>
            <a:lvl8pPr marL="3657600" lvl="7" indent="-330200" algn="ctr">
              <a:spcBef>
                <a:spcPts val="0"/>
              </a:spcBef>
              <a:spcAft>
                <a:spcPts val="0"/>
              </a:spcAft>
              <a:buClr>
                <a:schemeClr val="dk1"/>
              </a:buClr>
              <a:buSzPts val="1600"/>
              <a:buChar char="○"/>
              <a:defRPr>
                <a:solidFill>
                  <a:schemeClr val="dk1"/>
                </a:solidFill>
              </a:defRPr>
            </a:lvl8pPr>
            <a:lvl9pPr marL="4114800" lvl="8" indent="-330200" algn="ctr">
              <a:spcBef>
                <a:spcPts val="0"/>
              </a:spcBef>
              <a:spcAft>
                <a:spcPts val="0"/>
              </a:spcAft>
              <a:buClr>
                <a:schemeClr val="dk1"/>
              </a:buClr>
              <a:buSzPts val="16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
        <p:cNvGrpSpPr/>
        <p:nvPr/>
      </p:nvGrpSpPr>
      <p:grpSpPr>
        <a:xfrm>
          <a:off x="0" y="0"/>
          <a:ext cx="0" cy="0"/>
          <a:chOff x="0" y="0"/>
          <a:chExt cx="0" cy="0"/>
        </a:xfrm>
      </p:grpSpPr>
      <p:sp>
        <p:nvSpPr>
          <p:cNvPr id="63" name="Google Shape;63;p13"/>
          <p:cNvSpPr/>
          <p:nvPr/>
        </p:nvSpPr>
        <p:spPr>
          <a:xfrm>
            <a:off x="0" y="25"/>
            <a:ext cx="9144000" cy="5143500"/>
          </a:xfrm>
          <a:prstGeom prst="rect">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3"/>
          <p:cNvSpPr txBox="1">
            <a:spLocks noGrp="1"/>
          </p:cNvSpPr>
          <p:nvPr>
            <p:ph type="title" idx="2"/>
          </p:nvPr>
        </p:nvSpPr>
        <p:spPr>
          <a:xfrm flipH="1">
            <a:off x="720141" y="1953425"/>
            <a:ext cx="2258100" cy="424800"/>
          </a:xfrm>
          <a:prstGeom prst="rect">
            <a:avLst/>
          </a:prstGeom>
        </p:spPr>
        <p:txBody>
          <a:bodyPr spcFirstLastPara="1" wrap="square" lIns="91425" tIns="91425" rIns="91425" bIns="91425" anchor="t" anchorCtr="0">
            <a:noAutofit/>
          </a:bodyPr>
          <a:lstStyle>
            <a:lvl1pPr lvl="0" algn="r">
              <a:spcBef>
                <a:spcPts val="0"/>
              </a:spcBef>
              <a:spcAft>
                <a:spcPts val="0"/>
              </a:spcAft>
              <a:buSzPts val="2000"/>
              <a:buNone/>
              <a:defRPr sz="1800">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6" name="Google Shape;66;p13"/>
          <p:cNvSpPr txBox="1">
            <a:spLocks noGrp="1"/>
          </p:cNvSpPr>
          <p:nvPr>
            <p:ph type="subTitle" idx="1"/>
          </p:nvPr>
        </p:nvSpPr>
        <p:spPr>
          <a:xfrm flipH="1">
            <a:off x="712035" y="2280845"/>
            <a:ext cx="2258100" cy="617100"/>
          </a:xfrm>
          <a:prstGeom prst="rect">
            <a:avLst/>
          </a:prstGeom>
        </p:spPr>
        <p:txBody>
          <a:bodyPr spcFirstLastPara="1" wrap="square" lIns="91425" tIns="91425" rIns="91425" bIns="91425" anchor="t" anchorCtr="0">
            <a:noAutofit/>
          </a:bodyPr>
          <a:lstStyle>
            <a:lvl1pPr lvl="0" algn="r">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67" name="Google Shape;67;p13"/>
          <p:cNvSpPr txBox="1">
            <a:spLocks noGrp="1"/>
          </p:cNvSpPr>
          <p:nvPr>
            <p:ph type="title" idx="3" hasCustomPrompt="1"/>
          </p:nvPr>
        </p:nvSpPr>
        <p:spPr>
          <a:xfrm flipH="1">
            <a:off x="3025350" y="1953413"/>
            <a:ext cx="631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8" name="Google Shape;68;p13"/>
          <p:cNvSpPr txBox="1">
            <a:spLocks noGrp="1"/>
          </p:cNvSpPr>
          <p:nvPr>
            <p:ph type="title" idx="4"/>
          </p:nvPr>
        </p:nvSpPr>
        <p:spPr>
          <a:xfrm flipH="1">
            <a:off x="720150" y="3136996"/>
            <a:ext cx="2258100" cy="424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sz="18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 name="Google Shape;69;p13"/>
          <p:cNvSpPr txBox="1">
            <a:spLocks noGrp="1"/>
          </p:cNvSpPr>
          <p:nvPr>
            <p:ph type="subTitle" idx="5"/>
          </p:nvPr>
        </p:nvSpPr>
        <p:spPr>
          <a:xfrm flipH="1">
            <a:off x="720150" y="3460124"/>
            <a:ext cx="2258100" cy="617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0" name="Google Shape;70;p13"/>
          <p:cNvSpPr txBox="1">
            <a:spLocks noGrp="1"/>
          </p:cNvSpPr>
          <p:nvPr>
            <p:ph type="title" idx="6" hasCustomPrompt="1"/>
          </p:nvPr>
        </p:nvSpPr>
        <p:spPr>
          <a:xfrm flipH="1">
            <a:off x="3025350" y="3136988"/>
            <a:ext cx="631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1" name="Google Shape;71;p13"/>
          <p:cNvSpPr txBox="1">
            <a:spLocks noGrp="1"/>
          </p:cNvSpPr>
          <p:nvPr>
            <p:ph type="title" idx="7"/>
          </p:nvPr>
        </p:nvSpPr>
        <p:spPr>
          <a:xfrm>
            <a:off x="6156475" y="1950162"/>
            <a:ext cx="2274300" cy="4248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3"/>
          <p:cNvSpPr txBox="1">
            <a:spLocks noGrp="1"/>
          </p:cNvSpPr>
          <p:nvPr>
            <p:ph type="subTitle" idx="8"/>
          </p:nvPr>
        </p:nvSpPr>
        <p:spPr>
          <a:xfrm>
            <a:off x="6148365" y="2280845"/>
            <a:ext cx="2274300" cy="617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3" name="Google Shape;73;p13"/>
          <p:cNvSpPr txBox="1">
            <a:spLocks noGrp="1"/>
          </p:cNvSpPr>
          <p:nvPr>
            <p:ph type="title" idx="9" hasCustomPrompt="1"/>
          </p:nvPr>
        </p:nvSpPr>
        <p:spPr>
          <a:xfrm>
            <a:off x="5468638" y="1968910"/>
            <a:ext cx="631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4" name="Google Shape;74;p13"/>
          <p:cNvSpPr txBox="1">
            <a:spLocks noGrp="1"/>
          </p:cNvSpPr>
          <p:nvPr>
            <p:ph type="title" idx="13"/>
          </p:nvPr>
        </p:nvSpPr>
        <p:spPr>
          <a:xfrm>
            <a:off x="6156475" y="3137038"/>
            <a:ext cx="2274300" cy="4248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txBox="1">
            <a:spLocks noGrp="1"/>
          </p:cNvSpPr>
          <p:nvPr>
            <p:ph type="subTitle" idx="14"/>
          </p:nvPr>
        </p:nvSpPr>
        <p:spPr>
          <a:xfrm>
            <a:off x="6156475" y="3460124"/>
            <a:ext cx="2274300" cy="617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6" name="Google Shape;76;p13"/>
          <p:cNvSpPr txBox="1">
            <a:spLocks noGrp="1"/>
          </p:cNvSpPr>
          <p:nvPr>
            <p:ph type="title" idx="15" hasCustomPrompt="1"/>
          </p:nvPr>
        </p:nvSpPr>
        <p:spPr>
          <a:xfrm>
            <a:off x="5468638" y="3137032"/>
            <a:ext cx="631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9" name="Google Shape;79;p14"/>
          <p:cNvSpPr txBox="1">
            <a:spLocks noGrp="1"/>
          </p:cNvSpPr>
          <p:nvPr>
            <p:ph type="title" idx="2"/>
          </p:nvPr>
        </p:nvSpPr>
        <p:spPr>
          <a:xfrm>
            <a:off x="713250" y="2828975"/>
            <a:ext cx="2305500" cy="4248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 name="Google Shape;80;p14"/>
          <p:cNvSpPr txBox="1">
            <a:spLocks noGrp="1"/>
          </p:cNvSpPr>
          <p:nvPr>
            <p:ph type="subTitle" idx="1"/>
          </p:nvPr>
        </p:nvSpPr>
        <p:spPr>
          <a:xfrm>
            <a:off x="713250" y="3158745"/>
            <a:ext cx="2305500" cy="873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1" name="Google Shape;81;p14"/>
          <p:cNvSpPr txBox="1">
            <a:spLocks noGrp="1"/>
          </p:cNvSpPr>
          <p:nvPr>
            <p:ph type="title" idx="3"/>
          </p:nvPr>
        </p:nvSpPr>
        <p:spPr>
          <a:xfrm>
            <a:off x="3419219" y="2828975"/>
            <a:ext cx="2305500" cy="4248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4"/>
          <p:cNvSpPr txBox="1">
            <a:spLocks noGrp="1"/>
          </p:cNvSpPr>
          <p:nvPr>
            <p:ph type="subTitle" idx="4"/>
          </p:nvPr>
        </p:nvSpPr>
        <p:spPr>
          <a:xfrm>
            <a:off x="3419219" y="3158745"/>
            <a:ext cx="2305500" cy="873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3" name="Google Shape;83;p14"/>
          <p:cNvSpPr txBox="1">
            <a:spLocks noGrp="1"/>
          </p:cNvSpPr>
          <p:nvPr>
            <p:ph type="title" idx="5"/>
          </p:nvPr>
        </p:nvSpPr>
        <p:spPr>
          <a:xfrm>
            <a:off x="6125188" y="2828975"/>
            <a:ext cx="2305500" cy="4248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 name="Google Shape;84;p14"/>
          <p:cNvSpPr txBox="1">
            <a:spLocks noGrp="1"/>
          </p:cNvSpPr>
          <p:nvPr>
            <p:ph type="subTitle" idx="6"/>
          </p:nvPr>
        </p:nvSpPr>
        <p:spPr>
          <a:xfrm>
            <a:off x="6125188" y="3158745"/>
            <a:ext cx="2305500" cy="873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grpSp>
        <p:nvGrpSpPr>
          <p:cNvPr id="85" name="Google Shape;85;p14"/>
          <p:cNvGrpSpPr/>
          <p:nvPr/>
        </p:nvGrpSpPr>
        <p:grpSpPr>
          <a:xfrm>
            <a:off x="484635" y="310903"/>
            <a:ext cx="8174701" cy="4521644"/>
            <a:chOff x="484635" y="310903"/>
            <a:chExt cx="8174701" cy="4521644"/>
          </a:xfrm>
        </p:grpSpPr>
        <p:sp>
          <p:nvSpPr>
            <p:cNvPr id="86" name="Google Shape;86;p14"/>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87" name="Google Shape;87;p14"/>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88" name="Google Shape;88;p14"/>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sp>
          <p:nvSpPr>
            <p:cNvPr id="89" name="Google Shape;89;p14"/>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lt1"/>
              </a:solidFill>
              <a:prstDash val="solid"/>
              <a:round/>
              <a:headEnd type="none" w="med" len="med"/>
              <a:tailEnd type="none" w="med" len="med"/>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3871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1pPr>
            <a:lvl2pPr lvl="1">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2pPr>
            <a:lvl3pPr lvl="2">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3pPr>
            <a:lvl4pPr lvl="3">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4pPr>
            <a:lvl5pPr lvl="4">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5pPr>
            <a:lvl6pPr lvl="5">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6pPr>
            <a:lvl7pPr lvl="6">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7pPr>
            <a:lvl8pPr lvl="7">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8pPr>
            <a:lvl9pPr lvl="8">
              <a:spcBef>
                <a:spcPts val="0"/>
              </a:spcBef>
              <a:spcAft>
                <a:spcPts val="0"/>
              </a:spcAft>
              <a:buClr>
                <a:schemeClr val="lt1"/>
              </a:buClr>
              <a:buSzPts val="2800"/>
              <a:buFont typeface="Lexend Peta"/>
              <a:buNone/>
              <a:defRPr sz="2800" b="1">
                <a:solidFill>
                  <a:schemeClr val="lt1"/>
                </a:solidFill>
                <a:latin typeface="Lexend Peta"/>
                <a:ea typeface="Lexend Peta"/>
                <a:cs typeface="Lexend Peta"/>
                <a:sym typeface="Lexend Peta"/>
              </a:defRPr>
            </a:lvl9pPr>
          </a:lstStyle>
          <a:p>
            <a:endParaRPr/>
          </a:p>
        </p:txBody>
      </p:sp>
      <p:sp>
        <p:nvSpPr>
          <p:cNvPr id="7" name="Google Shape;7;p1"/>
          <p:cNvSpPr txBox="1">
            <a:spLocks noGrp="1"/>
          </p:cNvSpPr>
          <p:nvPr>
            <p:ph type="body" idx="1"/>
          </p:nvPr>
        </p:nvSpPr>
        <p:spPr>
          <a:xfrm>
            <a:off x="713225" y="1246950"/>
            <a:ext cx="7717500" cy="335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1pPr>
            <a:lvl2pPr marL="914400" lvl="1"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2pPr>
            <a:lvl3pPr marL="1371600" lvl="2"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3pPr>
            <a:lvl4pPr marL="1828800" lvl="3"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4pPr>
            <a:lvl5pPr marL="2286000" lvl="4"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5pPr>
            <a:lvl6pPr marL="2743200" lvl="5"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6pPr>
            <a:lvl7pPr marL="3200400" lvl="6"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7pPr>
            <a:lvl8pPr marL="3657600" lvl="7"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8pPr>
            <a:lvl9pPr marL="4114800" lvl="8" indent="-330200">
              <a:lnSpc>
                <a:spcPct val="100000"/>
              </a:lnSpc>
              <a:spcBef>
                <a:spcPts val="0"/>
              </a:spcBef>
              <a:spcAft>
                <a:spcPts val="0"/>
              </a:spcAft>
              <a:buClr>
                <a:schemeClr val="lt1"/>
              </a:buClr>
              <a:buSzPts val="1600"/>
              <a:buFont typeface="Didact Gothic"/>
              <a:buChar char="■"/>
              <a:defRPr sz="1600">
                <a:solidFill>
                  <a:schemeClr val="lt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7" r:id="rId6"/>
    <p:sldLayoutId id="2147483658" r:id="rId7"/>
    <p:sldLayoutId id="2147483659" r:id="rId8"/>
    <p:sldLayoutId id="2147483660" r:id="rId9"/>
    <p:sldLayoutId id="214748366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21.xml.rels><?xml version="1.0" encoding="UTF-8" standalone="yes"?>
<Relationships xmlns="http://schemas.openxmlformats.org/package/2006/relationships"><Relationship Id="rId8" Type="http://schemas.openxmlformats.org/officeDocument/2006/relationships/hyperlink" Target="https://www.itread01.com/content/1548495910.html" TargetMode="External"/><Relationship Id="rId3" Type="http://schemas.openxmlformats.org/officeDocument/2006/relationships/hyperlink" Target="https://kknews.cc/zh-tw/tech/mnx39zz.html" TargetMode="External"/><Relationship Id="rId7" Type="http://schemas.openxmlformats.org/officeDocument/2006/relationships/hyperlink" Target="https://chtseng.wordpress.com/2017/04/07/&#36879;&#36942;&#33865;&#29255;&#32011;&#29702;&#21028;&#26039;&#26893;&#29289;&#31278;&#39006;-&#20351;&#29992;lbp/"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 Id="rId6" Type="http://schemas.openxmlformats.org/officeDocument/2006/relationships/hyperlink" Target="https://www.itread01.com/content/1546511226.html" TargetMode="External"/><Relationship Id="rId5" Type="http://schemas.openxmlformats.org/officeDocument/2006/relationships/hyperlink" Target="https://chih-sheng-huang821.medium.com/406e1fd001f" TargetMode="External"/><Relationship Id="rId4" Type="http://schemas.openxmlformats.org/officeDocument/2006/relationships/hyperlink" Target="https://brohrer.mcknote.com/zh-Hant/how_machine_learning_works/" TargetMode="External"/><Relationship Id="rId9" Type="http://schemas.openxmlformats.org/officeDocument/2006/relationships/hyperlink" Target="https://blog.cavedu.com/2019/07/18/data-augmenta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hyperlink" Target="https://zh.wikipedia.org/wiki/%E9%9D%9E%E7%9B%A3%E7%9D%A3%E5%BC%8F%E5%AD%B8%E7%BF%92" TargetMode="External"/><Relationship Id="rId13" Type="http://schemas.openxmlformats.org/officeDocument/2006/relationships/hyperlink" Target="https://zh.wikipedia.org/w/index.php?title=%E4%BA%BA%E5%B7%A5%E7%A5%9E%E7%BB%8F%E5%85%83&amp;action=edit&amp;redlink=1" TargetMode="External"/><Relationship Id="rId3" Type="http://schemas.openxmlformats.org/officeDocument/2006/relationships/hyperlink" Target="https://zh.wikipedia.org/wiki/%E6%9C%80%E4%BC%98%E5%8C%96" TargetMode="External"/><Relationship Id="rId7" Type="http://schemas.openxmlformats.org/officeDocument/2006/relationships/hyperlink" Target="https://zh.wikipedia.org/wiki/%E7%9B%A3%E7%9D%A3%E5%BC%8F%E5%AD%B8%E7%BF%92" TargetMode="External"/><Relationship Id="rId12" Type="http://schemas.openxmlformats.org/officeDocument/2006/relationships/hyperlink" Target="https://zh.wikipedia.org/wiki/%E9%93%BE%E5%BC%8F%E6%B3%95%E5%88%99" TargetMode="External"/><Relationship Id="rId2" Type="http://schemas.openxmlformats.org/officeDocument/2006/relationships/notesSlide" Target="../notesSlides/notesSlide9.xml"/><Relationship Id="rId16" Type="http://schemas.openxmlformats.org/officeDocument/2006/relationships/image" Target="../media/image9.gif"/><Relationship Id="rId1" Type="http://schemas.openxmlformats.org/officeDocument/2006/relationships/slideLayout" Target="../slideLayouts/slideLayout3.xml"/><Relationship Id="rId6" Type="http://schemas.openxmlformats.org/officeDocument/2006/relationships/hyperlink" Target="https://zh.wikipedia.org/wiki/%E6%8D%9F%E5%A4%B1%E5%87%BD%E6%95%B0" TargetMode="External"/><Relationship Id="rId11" Type="http://schemas.openxmlformats.org/officeDocument/2006/relationships/hyperlink" Target="https://zh.wikipedia.org/w/index.php?title=Delta%E8%A7%84%E5%88%99&amp;action=edit&amp;redlink=1" TargetMode="External"/><Relationship Id="rId5" Type="http://schemas.openxmlformats.org/officeDocument/2006/relationships/hyperlink" Target="https://zh.wikipedia.org/wiki/%E4%BA%BA%E5%B7%A5%E7%A5%9E%E7%BB%8F%E7%BD%91%E7%BB%9C" TargetMode="External"/><Relationship Id="rId15" Type="http://schemas.openxmlformats.org/officeDocument/2006/relationships/hyperlink" Target="https://zh.wikipedia.org/wiki/%E5%8F%AF%E5%BE%AE%E5%87%BD%E6%95%B0" TargetMode="External"/><Relationship Id="rId10" Type="http://schemas.openxmlformats.org/officeDocument/2006/relationships/hyperlink" Target="https://zh.wikipedia.org/wiki/%E5%89%8D%E9%A6%88%E7%A5%9E%E7%BB%8F%E7%BD%91%E7%BB%9C" TargetMode="External"/><Relationship Id="rId4" Type="http://schemas.openxmlformats.org/officeDocument/2006/relationships/hyperlink" Target="https://zh.wikipedia.org/wiki/%E6%A2%AF%E5%BA%A6%E4%B8%8B%E9%99%8D%E6%B3%95" TargetMode="External"/><Relationship Id="rId9" Type="http://schemas.openxmlformats.org/officeDocument/2006/relationships/hyperlink" Target="https://zh.wikipedia.org/wiki/%E8%87%AA%E7%BC%96%E7%A0%81%E5%99%A8" TargetMode="External"/><Relationship Id="rId14" Type="http://schemas.openxmlformats.org/officeDocument/2006/relationships/hyperlink" Target="https://zh.wikipedia.org/wiki/%E6%BF%80%E5%8A%B1%E5%87%BD%E6%95%B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4"/>
        <p:cNvGrpSpPr/>
        <p:nvPr/>
      </p:nvGrpSpPr>
      <p:grpSpPr>
        <a:xfrm>
          <a:off x="0" y="0"/>
          <a:ext cx="0" cy="0"/>
          <a:chOff x="0" y="0"/>
          <a:chExt cx="0" cy="0"/>
        </a:xfrm>
      </p:grpSpPr>
      <p:pic>
        <p:nvPicPr>
          <p:cNvPr id="185" name="Google Shape;185;p28"/>
          <p:cNvPicPr preferRelativeResize="0"/>
          <p:nvPr/>
        </p:nvPicPr>
        <p:blipFill rotWithShape="1">
          <a:blip r:embed="rId3">
            <a:alphaModFix/>
          </a:blip>
          <a:srcRect l="22436" t="1009" r="22436" b="1009"/>
          <a:stretch/>
        </p:blipFill>
        <p:spPr>
          <a:xfrm rot="10800000">
            <a:off x="3543148" y="1534181"/>
            <a:ext cx="2048400" cy="2048400"/>
          </a:xfrm>
          <a:prstGeom prst="ellipse">
            <a:avLst/>
          </a:prstGeom>
          <a:noFill/>
          <a:ln>
            <a:noFill/>
          </a:ln>
        </p:spPr>
      </p:pic>
      <p:sp>
        <p:nvSpPr>
          <p:cNvPr id="186" name="Google Shape;186;p28"/>
          <p:cNvSpPr/>
          <p:nvPr/>
        </p:nvSpPr>
        <p:spPr>
          <a:xfrm>
            <a:off x="3341275" y="1326869"/>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3541948" y="1532981"/>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txBox="1">
            <a:spLocks noGrp="1"/>
          </p:cNvSpPr>
          <p:nvPr>
            <p:ph type="ctrTitle"/>
          </p:nvPr>
        </p:nvSpPr>
        <p:spPr>
          <a:xfrm>
            <a:off x="4571999" y="493874"/>
            <a:ext cx="3708692" cy="89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dirty="0">
                <a:solidFill>
                  <a:schemeClr val="dk1"/>
                </a:solidFill>
                <a:latin typeface="Microsoft JhengHei Light" panose="020B0604030504040204" pitchFamily="34" charset="-120"/>
                <a:ea typeface="Microsoft JhengHei Light" panose="020B0604030504040204" pitchFamily="34" charset="-120"/>
              </a:rPr>
              <a:t>指導教授</a:t>
            </a:r>
            <a:r>
              <a:rPr lang="en-US" altLang="zh-TW" dirty="0">
                <a:solidFill>
                  <a:schemeClr val="dk1"/>
                </a:solidFill>
                <a:latin typeface="Microsoft JhengHei Light" panose="020B0604030504040204" pitchFamily="34" charset="-120"/>
                <a:ea typeface="Microsoft JhengHei Light" panose="020B0604030504040204" pitchFamily="34" charset="-120"/>
              </a:rPr>
              <a:t>:</a:t>
            </a:r>
            <a:r>
              <a:rPr lang="zh-TW" altLang="en-US" dirty="0">
                <a:solidFill>
                  <a:schemeClr val="dk1"/>
                </a:solidFill>
                <a:latin typeface="Microsoft JhengHei Light" panose="020B0604030504040204" pitchFamily="34" charset="-120"/>
                <a:ea typeface="Microsoft JhengHei Light" panose="020B0604030504040204" pitchFamily="34" charset="-120"/>
              </a:rPr>
              <a:t>陳美勇博士</a:t>
            </a:r>
            <a:r>
              <a:rPr lang="en-US" altLang="zh-TW" dirty="0">
                <a:solidFill>
                  <a:schemeClr val="dk1"/>
                </a:solidFill>
                <a:latin typeface="Microsoft JhengHei Light" panose="020B0604030504040204" pitchFamily="34" charset="-120"/>
                <a:ea typeface="Microsoft JhengHei Light" panose="020B0604030504040204" pitchFamily="34" charset="-120"/>
              </a:rPr>
              <a:t/>
            </a:r>
            <a:br>
              <a:rPr lang="en-US" altLang="zh-TW" dirty="0">
                <a:solidFill>
                  <a:schemeClr val="dk1"/>
                </a:solidFill>
                <a:latin typeface="Microsoft JhengHei Light" panose="020B0604030504040204" pitchFamily="34" charset="-120"/>
                <a:ea typeface="Microsoft JhengHei Light" panose="020B0604030504040204" pitchFamily="34" charset="-120"/>
              </a:rPr>
            </a:br>
            <a:r>
              <a:rPr lang="zh-TW" altLang="en-US" dirty="0">
                <a:solidFill>
                  <a:schemeClr val="dk1"/>
                </a:solidFill>
                <a:latin typeface="Microsoft JhengHei Light" panose="020B0604030504040204" pitchFamily="34" charset="-120"/>
                <a:ea typeface="Microsoft JhengHei Light" panose="020B0604030504040204" pitchFamily="34" charset="-120"/>
              </a:rPr>
              <a:t>研究生</a:t>
            </a:r>
            <a:r>
              <a:rPr lang="en-US" altLang="zh-TW" dirty="0">
                <a:solidFill>
                  <a:schemeClr val="dk1"/>
                </a:solidFill>
                <a:latin typeface="Microsoft JhengHei Light" panose="020B0604030504040204" pitchFamily="34" charset="-120"/>
                <a:ea typeface="Microsoft JhengHei Light" panose="020B0604030504040204" pitchFamily="34" charset="-120"/>
              </a:rPr>
              <a:t>:</a:t>
            </a:r>
            <a:r>
              <a:rPr lang="zh-TW" altLang="en-US" dirty="0">
                <a:solidFill>
                  <a:schemeClr val="dk1"/>
                </a:solidFill>
                <a:latin typeface="Microsoft JhengHei Light" panose="020B0604030504040204" pitchFamily="34" charset="-120"/>
                <a:ea typeface="Microsoft JhengHei Light" panose="020B0604030504040204" pitchFamily="34" charset="-120"/>
              </a:rPr>
              <a:t>林高遠　撰</a:t>
            </a:r>
            <a:endParaRPr dirty="0">
              <a:solidFill>
                <a:schemeClr val="dk1"/>
              </a:solidFill>
              <a:latin typeface="Microsoft JhengHei Light" panose="020B0604030504040204" pitchFamily="34" charset="-120"/>
              <a:ea typeface="Microsoft JhengHei Light" panose="020B0604030504040204" pitchFamily="34" charset="-120"/>
            </a:endParaRPr>
          </a:p>
        </p:txBody>
      </p:sp>
      <p:sp>
        <p:nvSpPr>
          <p:cNvPr id="189" name="Google Shape;189;p28"/>
          <p:cNvSpPr txBox="1">
            <a:spLocks noGrp="1"/>
          </p:cNvSpPr>
          <p:nvPr>
            <p:ph type="subTitle" idx="1"/>
          </p:nvPr>
        </p:nvSpPr>
        <p:spPr>
          <a:xfrm>
            <a:off x="1710040" y="3838703"/>
            <a:ext cx="5705249" cy="7417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TW" sz="2000" dirty="0">
                <a:solidFill>
                  <a:schemeClr val="dk1"/>
                </a:solidFill>
                <a:latin typeface="Times New Roman" panose="02020603050405020304" pitchFamily="18" charset="0"/>
                <a:cs typeface="Times New Roman" panose="02020603050405020304" pitchFamily="18" charset="0"/>
              </a:rPr>
              <a:t>Implemented Rapid Pain Intensity Estimation form Facial Image using Artificial Neural Network</a:t>
            </a:r>
            <a:endParaRPr sz="2000" dirty="0">
              <a:solidFill>
                <a:schemeClr val="dk1"/>
              </a:solidFill>
              <a:latin typeface="Times New Roman" panose="02020603050405020304" pitchFamily="18" charset="0"/>
              <a:cs typeface="Times New Roman" panose="02020603050405020304" pitchFamily="18" charset="0"/>
            </a:endParaRPr>
          </a:p>
        </p:txBody>
      </p:sp>
      <p:sp>
        <p:nvSpPr>
          <p:cNvPr id="190" name="Google Shape;190;p28"/>
          <p:cNvSpPr txBox="1">
            <a:spLocks noGrp="1"/>
          </p:cNvSpPr>
          <p:nvPr>
            <p:ph type="ctrTitle" idx="2"/>
          </p:nvPr>
        </p:nvSpPr>
        <p:spPr>
          <a:xfrm>
            <a:off x="1313550" y="2058450"/>
            <a:ext cx="6507600" cy="10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3000" dirty="0">
                <a:solidFill>
                  <a:schemeClr val="dk1"/>
                </a:solidFill>
                <a:latin typeface="Microsoft JhengHei Light" panose="020B0304030504040204" pitchFamily="34" charset="-120"/>
                <a:ea typeface="Microsoft JhengHei Light" panose="020B0304030504040204" pitchFamily="34" charset="-120"/>
              </a:rPr>
              <a:t>以類神經網路實現</a:t>
            </a:r>
            <a:r>
              <a:rPr lang="en-US" altLang="zh-TW" sz="3000" dirty="0">
                <a:solidFill>
                  <a:schemeClr val="dk1"/>
                </a:solidFill>
                <a:latin typeface="Microsoft JhengHei Light" panose="020B0304030504040204" pitchFamily="34" charset="-120"/>
                <a:ea typeface="Microsoft JhengHei Light" panose="020B0304030504040204" pitchFamily="34" charset="-120"/>
              </a:rPr>
              <a:t/>
            </a:r>
            <a:br>
              <a:rPr lang="en-US" altLang="zh-TW" sz="3000" dirty="0">
                <a:solidFill>
                  <a:schemeClr val="dk1"/>
                </a:solidFill>
                <a:latin typeface="Microsoft JhengHei Light" panose="020B0304030504040204" pitchFamily="34" charset="-120"/>
                <a:ea typeface="Microsoft JhengHei Light" panose="020B0304030504040204" pitchFamily="34" charset="-120"/>
              </a:rPr>
            </a:br>
            <a:r>
              <a:rPr lang="zh-TW" altLang="en-US" sz="3000" dirty="0">
                <a:solidFill>
                  <a:schemeClr val="dk1"/>
                </a:solidFill>
                <a:latin typeface="Microsoft JhengHei Light" panose="020B0304030504040204" pitchFamily="34" charset="-120"/>
                <a:ea typeface="Microsoft JhengHei Light" panose="020B0304030504040204" pitchFamily="34" charset="-120"/>
              </a:rPr>
              <a:t>臉部影像疼痛水準即時估測</a:t>
            </a:r>
            <a:endParaRPr sz="3000" dirty="0">
              <a:solidFill>
                <a:schemeClr val="dk1"/>
              </a:solidFill>
              <a:latin typeface="Microsoft JhengHei Light" panose="020B0304030504040204" pitchFamily="34" charset="-120"/>
              <a:ea typeface="Microsoft JhengHei Light" panose="020B0304030504040204" pitchFamily="34" charset="-120"/>
            </a:endParaRPr>
          </a:p>
        </p:txBody>
      </p:sp>
      <p:grpSp>
        <p:nvGrpSpPr>
          <p:cNvPr id="191" name="Google Shape;191;p28"/>
          <p:cNvGrpSpPr/>
          <p:nvPr/>
        </p:nvGrpSpPr>
        <p:grpSpPr>
          <a:xfrm>
            <a:off x="484635" y="310903"/>
            <a:ext cx="8174701" cy="4521644"/>
            <a:chOff x="484635" y="310903"/>
            <a:chExt cx="8174701" cy="4521644"/>
          </a:xfrm>
        </p:grpSpPr>
        <p:sp>
          <p:nvSpPr>
            <p:cNvPr id="192" name="Google Shape;192;p28"/>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193" name="Google Shape;193;p28"/>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194" name="Google Shape;194;p28"/>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195" name="Google Shape;195;p28"/>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sp>
        <p:nvSpPr>
          <p:cNvPr id="196" name="Google Shape;196;p28"/>
          <p:cNvSpPr/>
          <p:nvPr/>
        </p:nvSpPr>
        <p:spPr>
          <a:xfrm>
            <a:off x="4314466" y="1120300"/>
            <a:ext cx="518100" cy="51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8;p28">
            <a:extLst>
              <a:ext uri="{FF2B5EF4-FFF2-40B4-BE49-F238E27FC236}">
                <a16:creationId xmlns:a16="http://schemas.microsoft.com/office/drawing/2014/main" xmlns="" id="{6B4B7E3E-D8C4-4FF2-B65C-27ED1AF0E941}"/>
              </a:ext>
            </a:extLst>
          </p:cNvPr>
          <p:cNvSpPr txBox="1">
            <a:spLocks/>
          </p:cNvSpPr>
          <p:nvPr/>
        </p:nvSpPr>
        <p:spPr>
          <a:xfrm>
            <a:off x="853973" y="537450"/>
            <a:ext cx="3708692" cy="89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2400"/>
              <a:buFont typeface="Lexend Peta"/>
              <a:buNone/>
              <a:defRPr sz="1800" b="1" i="0" u="none" strike="noStrike" cap="none">
                <a:solidFill>
                  <a:schemeClr val="lt1"/>
                </a:solidFill>
                <a:latin typeface="Lexend Peta"/>
                <a:ea typeface="Lexend Peta"/>
                <a:cs typeface="Lexend Peta"/>
                <a:sym typeface="Lexend Peta"/>
              </a:defRPr>
            </a:lvl1pPr>
            <a:lvl2pPr marR="0" lvl="1"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2pPr>
            <a:lvl3pPr marR="0" lvl="2"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3pPr>
            <a:lvl4pPr marR="0" lvl="3"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4pPr>
            <a:lvl5pPr marR="0" lvl="4"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5pPr>
            <a:lvl6pPr marR="0" lvl="5"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6pPr>
            <a:lvl7pPr marR="0" lvl="6"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7pPr>
            <a:lvl8pPr marR="0" lvl="7"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8pPr>
            <a:lvl9pPr marR="0" lvl="8" algn="ctr" rtl="0">
              <a:lnSpc>
                <a:spcPct val="100000"/>
              </a:lnSpc>
              <a:spcBef>
                <a:spcPts val="0"/>
              </a:spcBef>
              <a:spcAft>
                <a:spcPts val="0"/>
              </a:spcAft>
              <a:buClr>
                <a:schemeClr val="lt1"/>
              </a:buClr>
              <a:buSzPts val="5200"/>
              <a:buFont typeface="Lexend Peta"/>
              <a:buNone/>
              <a:defRPr sz="5200" b="1" i="0" u="none" strike="noStrike" cap="none">
                <a:solidFill>
                  <a:schemeClr val="lt1"/>
                </a:solidFill>
                <a:latin typeface="Lexend Peta"/>
                <a:ea typeface="Lexend Peta"/>
                <a:cs typeface="Lexend Peta"/>
                <a:sym typeface="Lexend Peta"/>
              </a:defRPr>
            </a:lvl9pPr>
          </a:lstStyle>
          <a:p>
            <a:pPr algn="l"/>
            <a:r>
              <a:rPr lang="en-US" altLang="zh-TW" dirty="0">
                <a:solidFill>
                  <a:schemeClr val="dk1"/>
                </a:solidFill>
                <a:latin typeface="Microsoft JhengHei Light" panose="020B0604030504040204" pitchFamily="34" charset="-120"/>
                <a:ea typeface="Microsoft JhengHei Light" panose="020B0604030504040204" pitchFamily="34" charset="-120"/>
              </a:rPr>
              <a:t>B10856012</a:t>
            </a:r>
            <a:r>
              <a:rPr lang="zh-TW" altLang="en-US" dirty="0">
                <a:solidFill>
                  <a:schemeClr val="dk1"/>
                </a:solidFill>
                <a:latin typeface="Microsoft JhengHei Light" panose="020B0604030504040204" pitchFamily="34" charset="-120"/>
                <a:ea typeface="Microsoft JhengHei Light" panose="020B0604030504040204" pitchFamily="34" charset="-120"/>
              </a:rPr>
              <a:t>  吳明軒</a:t>
            </a:r>
            <a:endParaRPr lang="en-US" altLang="zh-TW" dirty="0">
              <a:solidFill>
                <a:schemeClr val="dk1"/>
              </a:solidFill>
              <a:latin typeface="Microsoft JhengHei Light" panose="020B0604030504040204" pitchFamily="34" charset="-120"/>
              <a:ea typeface="Microsoft JhengHei Light" panose="020B0604030504040204" pitchFamily="34" charset="-120"/>
            </a:endParaRPr>
          </a:p>
          <a:p>
            <a:pPr algn="l"/>
            <a:r>
              <a:rPr lang="en-US" altLang="zh-TW" dirty="0">
                <a:solidFill>
                  <a:schemeClr val="dk1"/>
                </a:solidFill>
                <a:latin typeface="Microsoft JhengHei Light" panose="020B0604030504040204" pitchFamily="34" charset="-120"/>
                <a:ea typeface="Microsoft JhengHei Light" panose="020B0604030504040204" pitchFamily="34" charset="-120"/>
              </a:rPr>
              <a:t>B10856025</a:t>
            </a:r>
            <a:r>
              <a:rPr lang="zh-TW" altLang="en-US" dirty="0">
                <a:solidFill>
                  <a:schemeClr val="dk1"/>
                </a:solidFill>
                <a:latin typeface="Microsoft JhengHei Light" panose="020B0604030504040204" pitchFamily="34" charset="-120"/>
                <a:ea typeface="Microsoft JhengHei Light" panose="020B0604030504040204" pitchFamily="34" charset="-120"/>
              </a:rPr>
              <a:t> 王郁晴</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7"/>
        <p:cNvGrpSpPr/>
        <p:nvPr/>
      </p:nvGrpSpPr>
      <p:grpSpPr>
        <a:xfrm>
          <a:off x="0" y="0"/>
          <a:ext cx="0" cy="0"/>
          <a:chOff x="0" y="0"/>
          <a:chExt cx="0" cy="0"/>
        </a:xfrm>
      </p:grpSpPr>
      <p:pic>
        <p:nvPicPr>
          <p:cNvPr id="698" name="Google Shape;698;p49"/>
          <p:cNvPicPr preferRelativeResize="0"/>
          <p:nvPr/>
        </p:nvPicPr>
        <p:blipFill rotWithShape="1">
          <a:blip r:embed="rId3">
            <a:alphaModFix/>
          </a:blip>
          <a:srcRect l="38742" t="30091" r="38859" b="30088"/>
          <a:stretch/>
        </p:blipFill>
        <p:spPr>
          <a:xfrm rot="10800000">
            <a:off x="3543175" y="1547875"/>
            <a:ext cx="2048400" cy="2048400"/>
          </a:xfrm>
          <a:prstGeom prst="ellipse">
            <a:avLst/>
          </a:prstGeom>
          <a:noFill/>
          <a:ln>
            <a:noFill/>
          </a:ln>
        </p:spPr>
      </p:pic>
      <p:grpSp>
        <p:nvGrpSpPr>
          <p:cNvPr id="699" name="Google Shape;699;p49"/>
          <p:cNvGrpSpPr/>
          <p:nvPr/>
        </p:nvGrpSpPr>
        <p:grpSpPr>
          <a:xfrm>
            <a:off x="484635" y="310903"/>
            <a:ext cx="8174701" cy="4521644"/>
            <a:chOff x="484635" y="310903"/>
            <a:chExt cx="8174701" cy="4521644"/>
          </a:xfrm>
        </p:grpSpPr>
        <p:sp>
          <p:nvSpPr>
            <p:cNvPr id="700" name="Google Shape;700;p49"/>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701" name="Google Shape;701;p49"/>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702" name="Google Shape;702;p49"/>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703" name="Google Shape;703;p49"/>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sp>
        <p:nvSpPr>
          <p:cNvPr id="704" name="Google Shape;704;p49"/>
          <p:cNvSpPr/>
          <p:nvPr/>
        </p:nvSpPr>
        <p:spPr>
          <a:xfrm>
            <a:off x="3541971" y="1546284"/>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49"/>
          <p:cNvGrpSpPr/>
          <p:nvPr/>
        </p:nvGrpSpPr>
        <p:grpSpPr>
          <a:xfrm>
            <a:off x="3341300" y="1120300"/>
            <a:ext cx="2464500" cy="2683527"/>
            <a:chOff x="3341300" y="1120300"/>
            <a:chExt cx="2464500" cy="2683527"/>
          </a:xfrm>
        </p:grpSpPr>
        <p:sp>
          <p:nvSpPr>
            <p:cNvPr id="706" name="Google Shape;706;p49"/>
            <p:cNvSpPr/>
            <p:nvPr/>
          </p:nvSpPr>
          <p:spPr>
            <a:xfrm>
              <a:off x="3341300" y="1339627"/>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a:off x="4314466" y="1120300"/>
              <a:ext cx="518100" cy="51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文字版面配置區 2">
            <a:extLst>
              <a:ext uri="{FF2B5EF4-FFF2-40B4-BE49-F238E27FC236}">
                <a16:creationId xmlns:a16="http://schemas.microsoft.com/office/drawing/2014/main" xmlns="" id="{ED228770-738A-4295-99E0-18B1BA819374}"/>
              </a:ext>
            </a:extLst>
          </p:cNvPr>
          <p:cNvSpPr txBox="1">
            <a:spLocks/>
          </p:cNvSpPr>
          <p:nvPr/>
        </p:nvSpPr>
        <p:spPr>
          <a:xfrm>
            <a:off x="1309675" y="3052638"/>
            <a:ext cx="6524700" cy="466800"/>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27000" algn="ctr"/>
            <a:r>
              <a:rPr lang="en-US" altLang="zh-TW" sz="3000" dirty="0">
                <a:solidFill>
                  <a:schemeClr val="tx1"/>
                </a:solidFill>
              </a:rPr>
              <a:t>Image Preprocessing</a:t>
            </a:r>
          </a:p>
        </p:txBody>
      </p:sp>
      <p:sp>
        <p:nvSpPr>
          <p:cNvPr id="24" name="標題 4">
            <a:extLst>
              <a:ext uri="{FF2B5EF4-FFF2-40B4-BE49-F238E27FC236}">
                <a16:creationId xmlns:a16="http://schemas.microsoft.com/office/drawing/2014/main" xmlns="" id="{E0FF4383-BF62-49D9-B9B0-3785D6CAAD13}"/>
              </a:ext>
            </a:extLst>
          </p:cNvPr>
          <p:cNvSpPr>
            <a:spLocks noGrp="1"/>
          </p:cNvSpPr>
          <p:nvPr>
            <p:ph type="title"/>
          </p:nvPr>
        </p:nvSpPr>
        <p:spPr>
          <a:xfrm>
            <a:off x="1309675" y="1624063"/>
            <a:ext cx="6524700" cy="1428600"/>
          </a:xfrm>
        </p:spPr>
        <p:txBody>
          <a:bodyPr anchor="ctr"/>
          <a:lstStyle/>
          <a:p>
            <a:r>
              <a:rPr lang="zh-TW" altLang="en-US" sz="5000" dirty="0"/>
              <a:t>影像前處理</a:t>
            </a: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8" name="圖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4628" y="1168443"/>
            <a:ext cx="5334744" cy="1771897"/>
          </a:xfrm>
          <a:prstGeom prst="rect">
            <a:avLst/>
          </a:prstGeom>
        </p:spPr>
      </p:pic>
      <p:sp>
        <p:nvSpPr>
          <p:cNvPr id="9" name="文字方塊 8"/>
          <p:cNvSpPr txBox="1"/>
          <p:nvPr/>
        </p:nvSpPr>
        <p:spPr>
          <a:xfrm>
            <a:off x="1607061" y="3148983"/>
            <a:ext cx="5929828" cy="1446550"/>
          </a:xfrm>
          <a:prstGeom prst="rect">
            <a:avLst/>
          </a:prstGeom>
          <a:noFill/>
        </p:spPr>
        <p:txBody>
          <a:bodyPr wrap="none" rtlCol="0">
            <a:spAutoFit/>
          </a:bodyPr>
          <a:lstStyle/>
          <a:p>
            <a:pPr>
              <a:lnSpc>
                <a:spcPct val="150000"/>
              </a:lnSpc>
            </a:pPr>
            <a:r>
              <a:rPr lang="en-US" altLang="zh-TW" sz="1600" dirty="0"/>
              <a:t>Local Binary Pattern</a:t>
            </a:r>
            <a:r>
              <a:rPr lang="zh-TW" altLang="en-US" sz="1600" dirty="0"/>
              <a:t>是一種對紋理有高度描述力的影像特徵。</a:t>
            </a:r>
            <a:endParaRPr lang="en-US" altLang="zh-TW" sz="1600" dirty="0"/>
          </a:p>
          <a:p>
            <a:pPr>
              <a:lnSpc>
                <a:spcPct val="150000"/>
              </a:lnSpc>
            </a:pPr>
            <a:r>
              <a:rPr lang="zh-TW" altLang="en-US" sz="1600" dirty="0"/>
              <a:t>由於</a:t>
            </a:r>
            <a:r>
              <a:rPr lang="en-US" altLang="zh-TW" sz="1600" dirty="0"/>
              <a:t>LBP</a:t>
            </a:r>
            <a:r>
              <a:rPr lang="zh-TW" altLang="en-US" sz="1600" dirty="0"/>
              <a:t>數值是透過與周遭橡樹比較相對亮度所得，</a:t>
            </a:r>
            <a:endParaRPr lang="en-US" altLang="zh-TW" sz="1600" dirty="0"/>
          </a:p>
          <a:p>
            <a:pPr>
              <a:lnSpc>
                <a:spcPct val="150000"/>
              </a:lnSpc>
            </a:pPr>
            <a:r>
              <a:rPr lang="zh-TW" altLang="en-US" sz="1600" dirty="0"/>
              <a:t>因此有非常強健的亮度不變性。</a:t>
            </a:r>
            <a:endParaRPr lang="en-US" altLang="zh-TW" sz="1600" dirty="0"/>
          </a:p>
          <a:p>
            <a:endParaRPr lang="zh-TW" altLang="en-US" sz="1600" dirty="0"/>
          </a:p>
        </p:txBody>
      </p:sp>
      <p:sp>
        <p:nvSpPr>
          <p:cNvPr id="10" name="標題 9"/>
          <p:cNvSpPr>
            <a:spLocks noGrp="1"/>
          </p:cNvSpPr>
          <p:nvPr>
            <p:ph type="title"/>
          </p:nvPr>
        </p:nvSpPr>
        <p:spPr/>
        <p:txBody>
          <a:bodyPr/>
          <a:lstStyle/>
          <a:p>
            <a:pPr algn="ctr"/>
            <a:r>
              <a:rPr lang="zh-TW" altLang="en-US" dirty="0"/>
              <a:t>眼嘴區域</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9" name="文字方塊 8"/>
          <p:cNvSpPr txBox="1"/>
          <p:nvPr/>
        </p:nvSpPr>
        <p:spPr>
          <a:xfrm>
            <a:off x="872246" y="3148983"/>
            <a:ext cx="7558479" cy="1200329"/>
          </a:xfrm>
          <a:prstGeom prst="rect">
            <a:avLst/>
          </a:prstGeom>
          <a:noFill/>
        </p:spPr>
        <p:txBody>
          <a:bodyPr wrap="none" rtlCol="0">
            <a:spAutoFit/>
          </a:bodyPr>
          <a:lstStyle/>
          <a:p>
            <a:pPr>
              <a:lnSpc>
                <a:spcPct val="150000"/>
              </a:lnSpc>
            </a:pPr>
            <a:r>
              <a:rPr lang="en-US" altLang="zh-TW" sz="1600" dirty="0"/>
              <a:t>LBP</a:t>
            </a:r>
            <a:r>
              <a:rPr lang="zh-TW" altLang="en-US" sz="1600" dirty="0"/>
              <a:t>的計算方式</a:t>
            </a:r>
            <a:r>
              <a:rPr lang="en-US" altLang="zh-TW" sz="1600" dirty="0"/>
              <a:t>:</a:t>
            </a:r>
            <a:r>
              <a:rPr lang="zh-TW" altLang="en-US" sz="1600" dirty="0"/>
              <a:t>對每個區塊</a:t>
            </a:r>
            <a:r>
              <a:rPr lang="en-US" altLang="zh-TW" sz="1600" dirty="0"/>
              <a:t>3X3</a:t>
            </a:r>
            <a:r>
              <a:rPr lang="zh-TW" altLang="en-US" sz="1600" dirty="0"/>
              <a:t>畫素中，中心像素與它的八個鄰域畫素進行比較，</a:t>
            </a:r>
            <a:endParaRPr lang="en-US" altLang="zh-TW" sz="1600" dirty="0"/>
          </a:p>
          <a:p>
            <a:pPr>
              <a:lnSpc>
                <a:spcPct val="150000"/>
              </a:lnSpc>
            </a:pPr>
            <a:r>
              <a:rPr lang="zh-TW" altLang="en-US" sz="1600" dirty="0"/>
              <a:t>對於中心畫素大於某個鄰域的，設定為</a:t>
            </a:r>
            <a:r>
              <a:rPr lang="en-US" altLang="zh-TW" sz="1600" dirty="0"/>
              <a:t>1</a:t>
            </a:r>
            <a:r>
              <a:rPr lang="zh-TW" altLang="en-US" sz="1600" dirty="0"/>
              <a:t>；否則，設定為</a:t>
            </a:r>
            <a:r>
              <a:rPr lang="en-US" altLang="zh-TW" sz="1600" dirty="0"/>
              <a:t>0</a:t>
            </a:r>
            <a:r>
              <a:rPr lang="zh-TW" altLang="en-US" sz="1600" dirty="0"/>
              <a:t>。</a:t>
            </a:r>
            <a:endParaRPr lang="en-US" altLang="zh-TW" sz="1600" dirty="0"/>
          </a:p>
          <a:p>
            <a:pPr>
              <a:lnSpc>
                <a:spcPct val="150000"/>
              </a:lnSpc>
            </a:pPr>
            <a:r>
              <a:rPr lang="zh-TW" altLang="en-US" sz="1600" dirty="0"/>
              <a:t>這就獲得了一個</a:t>
            </a:r>
            <a:r>
              <a:rPr lang="en-US" altLang="zh-TW" sz="1600" dirty="0"/>
              <a:t>8</a:t>
            </a:r>
            <a:r>
              <a:rPr lang="zh-TW" altLang="en-US" sz="1600" dirty="0"/>
              <a:t>位的二進位制數，作為該位置的特徵。</a:t>
            </a:r>
          </a:p>
        </p:txBody>
      </p:sp>
      <p:sp>
        <p:nvSpPr>
          <p:cNvPr id="10" name="標題 9"/>
          <p:cNvSpPr>
            <a:spLocks noGrp="1"/>
          </p:cNvSpPr>
          <p:nvPr>
            <p:ph type="title"/>
          </p:nvPr>
        </p:nvSpPr>
        <p:spPr/>
        <p:txBody>
          <a:bodyPr/>
          <a:lstStyle/>
          <a:p>
            <a:pPr algn="ctr"/>
            <a:r>
              <a:rPr lang="en-US" altLang="zh-TW" dirty="0"/>
              <a:t>Local Binary Pattern</a:t>
            </a:r>
            <a:endParaRPr lang="zh-TW" altLang="en-US" dirty="0"/>
          </a:p>
        </p:txBody>
      </p:sp>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9630" y="1277354"/>
            <a:ext cx="3324689" cy="1705213"/>
          </a:xfrm>
          <a:prstGeom prst="rect">
            <a:avLst/>
          </a:prstGeom>
        </p:spPr>
      </p:pic>
    </p:spTree>
    <p:extLst>
      <p:ext uri="{BB962C8B-B14F-4D97-AF65-F5344CB8AC3E}">
        <p14:creationId xmlns:p14="http://schemas.microsoft.com/office/powerpoint/2010/main" val="190061939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lvl="0" algn="ctr"/>
            <a:r>
              <a:rPr lang="en-US" altLang="zh-TW" dirty="0"/>
              <a:t>Uniform</a:t>
            </a:r>
            <a:r>
              <a:rPr lang="zh-TW" altLang="en-US" b="0" i="0" dirty="0">
                <a:solidFill>
                  <a:srgbClr val="666666"/>
                </a:solidFill>
                <a:effectLst/>
                <a:latin typeface="Source Sans Pro" panose="020B0503030403020204" pitchFamily="34" charset="0"/>
              </a:rPr>
              <a:t>   </a:t>
            </a:r>
            <a:r>
              <a:rPr lang="en-US" altLang="zh-TW" dirty="0"/>
              <a:t>LBP</a:t>
            </a:r>
            <a:endParaRPr dirty="0"/>
          </a:p>
        </p:txBody>
      </p:sp>
      <p:sp>
        <p:nvSpPr>
          <p:cNvPr id="2" name="文字方塊 1"/>
          <p:cNvSpPr txBox="1"/>
          <p:nvPr/>
        </p:nvSpPr>
        <p:spPr>
          <a:xfrm>
            <a:off x="803316" y="1118937"/>
            <a:ext cx="7627409" cy="2677656"/>
          </a:xfrm>
          <a:prstGeom prst="rect">
            <a:avLst/>
          </a:prstGeom>
          <a:noFill/>
        </p:spPr>
        <p:txBody>
          <a:bodyPr wrap="none" rtlCol="0">
            <a:spAutoFit/>
          </a:bodyPr>
          <a:lstStyle/>
          <a:p>
            <a:pPr>
              <a:lnSpc>
                <a:spcPct val="150000"/>
              </a:lnSpc>
            </a:pPr>
            <a:r>
              <a:rPr lang="en-US" altLang="zh-TW" sz="1600" dirty="0"/>
              <a:t>8</a:t>
            </a:r>
            <a:r>
              <a:rPr lang="zh-TW" altLang="en-US" sz="1600" dirty="0"/>
              <a:t>位元</a:t>
            </a:r>
            <a:r>
              <a:rPr lang="en-US" altLang="zh-TW" sz="1600" dirty="0"/>
              <a:t>LBP</a:t>
            </a:r>
            <a:r>
              <a:rPr lang="zh-TW" altLang="en-US" sz="1600" dirty="0"/>
              <a:t>共有</a:t>
            </a:r>
            <a:r>
              <a:rPr lang="en-US" altLang="zh-TW" sz="1600" dirty="0"/>
              <a:t>256</a:t>
            </a:r>
            <a:r>
              <a:rPr lang="zh-TW" altLang="en-US" sz="1600" dirty="0"/>
              <a:t>種，其中許多種經過旋轉後其實是同一種。</a:t>
            </a:r>
            <a:endParaRPr lang="en-US" altLang="zh-TW" sz="1600" dirty="0"/>
          </a:p>
          <a:p>
            <a:pPr>
              <a:lnSpc>
                <a:spcPct val="150000"/>
              </a:lnSpc>
            </a:pPr>
            <a:r>
              <a:rPr lang="zh-TW" altLang="en-US" sz="1600" dirty="0"/>
              <a:t>但是好的紋理特徵應該具備旋轉不變性</a:t>
            </a:r>
            <a:r>
              <a:rPr lang="en-US" altLang="zh-TW" sz="1600" dirty="0"/>
              <a:t>(Rotation Invariant)</a:t>
            </a:r>
            <a:r>
              <a:rPr lang="zh-TW" altLang="en-US" sz="1600" dirty="0"/>
              <a:t>，</a:t>
            </a:r>
            <a:endParaRPr lang="en-US" altLang="zh-TW" sz="1600" dirty="0"/>
          </a:p>
          <a:p>
            <a:pPr>
              <a:lnSpc>
                <a:spcPct val="150000"/>
              </a:lnSpc>
            </a:pPr>
            <a:r>
              <a:rPr lang="zh-TW" altLang="en-US" sz="1600" dirty="0"/>
              <a:t>於是發展出</a:t>
            </a:r>
            <a:r>
              <a:rPr lang="en-US" altLang="zh-TW" sz="1600" dirty="0"/>
              <a:t>LBP-ROT</a:t>
            </a:r>
            <a:r>
              <a:rPr lang="zh-TW" altLang="en-US" sz="1600" dirty="0"/>
              <a:t>，將所有</a:t>
            </a:r>
            <a:r>
              <a:rPr lang="en-US" altLang="zh-TW" sz="1600" dirty="0"/>
              <a:t>LBP</a:t>
            </a:r>
            <a:r>
              <a:rPr lang="zh-TW" altLang="en-US" sz="1600" dirty="0"/>
              <a:t>旋轉到最小值。</a:t>
            </a:r>
            <a:endParaRPr lang="en-US" altLang="zh-TW" sz="1600" dirty="0"/>
          </a:p>
          <a:p>
            <a:pPr>
              <a:lnSpc>
                <a:spcPct val="150000"/>
              </a:lnSpc>
            </a:pPr>
            <a:r>
              <a:rPr lang="en-US" altLang="zh-TW" sz="1600" dirty="0"/>
              <a:t>LBP-ROT</a:t>
            </a:r>
            <a:r>
              <a:rPr lang="zh-TW" altLang="en-US" sz="1600" dirty="0"/>
              <a:t>不只增加了旋轉不變性，還可將原本</a:t>
            </a:r>
            <a:r>
              <a:rPr lang="en-US" altLang="zh-TW" sz="1600" dirty="0"/>
              <a:t>256</a:t>
            </a:r>
            <a:r>
              <a:rPr lang="zh-TW" altLang="en-US" sz="1600" dirty="0"/>
              <a:t>維的</a:t>
            </a:r>
            <a:r>
              <a:rPr lang="en-US" altLang="zh-TW" sz="1600" dirty="0"/>
              <a:t>LBP</a:t>
            </a:r>
            <a:r>
              <a:rPr lang="zh-TW" altLang="en-US" sz="1600" dirty="0"/>
              <a:t>降到</a:t>
            </a:r>
            <a:r>
              <a:rPr lang="en-US" altLang="zh-TW" sz="1600" dirty="0"/>
              <a:t>36</a:t>
            </a:r>
            <a:r>
              <a:rPr lang="zh-TW" altLang="en-US" sz="1600" dirty="0"/>
              <a:t>維。</a:t>
            </a:r>
            <a:endParaRPr lang="en-US" altLang="zh-TW" sz="1600" dirty="0"/>
          </a:p>
          <a:p>
            <a:pPr>
              <a:lnSpc>
                <a:spcPct val="150000"/>
              </a:lnSpc>
            </a:pPr>
            <a:endParaRPr lang="en-US" altLang="zh-TW" sz="1600" dirty="0"/>
          </a:p>
          <a:p>
            <a:pPr>
              <a:lnSpc>
                <a:spcPct val="150000"/>
              </a:lnSpc>
            </a:pPr>
            <a:r>
              <a:rPr lang="zh-TW" altLang="en-US" sz="1600" dirty="0"/>
              <a:t>但</a:t>
            </a:r>
            <a:r>
              <a:rPr lang="en-US" altLang="zh-TW" sz="1600" dirty="0"/>
              <a:t>LBP-ROT</a:t>
            </a:r>
            <a:r>
              <a:rPr lang="zh-TW" altLang="en-US" sz="1600" dirty="0"/>
              <a:t>只對材質有好的描述力，用在表情分析上效果不佳，</a:t>
            </a:r>
            <a:endParaRPr lang="en-US" altLang="zh-TW" sz="1600" dirty="0"/>
          </a:p>
          <a:p>
            <a:pPr>
              <a:lnSpc>
                <a:spcPct val="150000"/>
              </a:lnSpc>
            </a:pPr>
            <a:r>
              <a:rPr lang="zh-TW" altLang="en-US" sz="1600" dirty="0"/>
              <a:t>所以又發展出將</a:t>
            </a:r>
            <a:r>
              <a:rPr lang="en-US" altLang="zh-TW" sz="1600" dirty="0"/>
              <a:t>8bit</a:t>
            </a:r>
            <a:r>
              <a:rPr lang="zh-TW" altLang="en-US" sz="1600" dirty="0"/>
              <a:t>視為環狀連結，計算跳便次數、基於平率分析的</a:t>
            </a:r>
            <a:r>
              <a:rPr lang="en-US" altLang="zh-TW" sz="1600" dirty="0"/>
              <a:t>Uniform LBP</a:t>
            </a:r>
            <a:r>
              <a:rPr lang="zh-TW" altLang="en-US" sz="1600" dirty="0"/>
              <a:t>。</a:t>
            </a:r>
          </a:p>
        </p:txBody>
      </p:sp>
    </p:spTree>
    <p:extLst>
      <p:ext uri="{BB962C8B-B14F-4D97-AF65-F5344CB8AC3E}">
        <p14:creationId xmlns:p14="http://schemas.microsoft.com/office/powerpoint/2010/main" val="156456099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lvl="0" algn="ctr"/>
            <a:r>
              <a:rPr lang="zh-TW" altLang="en-US" dirty="0"/>
              <a:t>高斯模糊作用</a:t>
            </a:r>
            <a:endParaRPr dirty="0"/>
          </a:p>
        </p:txBody>
      </p:sp>
      <p:sp>
        <p:nvSpPr>
          <p:cNvPr id="2" name="文字方塊 1"/>
          <p:cNvSpPr txBox="1"/>
          <p:nvPr/>
        </p:nvSpPr>
        <p:spPr>
          <a:xfrm>
            <a:off x="713225" y="1251284"/>
            <a:ext cx="7957628" cy="2262992"/>
          </a:xfrm>
          <a:prstGeom prst="rect">
            <a:avLst/>
          </a:prstGeom>
          <a:noFill/>
        </p:spPr>
        <p:txBody>
          <a:bodyPr wrap="none" rtlCol="0">
            <a:spAutoFit/>
          </a:bodyPr>
          <a:lstStyle/>
          <a:p>
            <a:pPr>
              <a:lnSpc>
                <a:spcPct val="150000"/>
              </a:lnSpc>
            </a:pPr>
            <a:r>
              <a:rPr lang="zh-TW" altLang="en-US" sz="1600" dirty="0"/>
              <a:t>回到</a:t>
            </a:r>
            <a:r>
              <a:rPr lang="en-US" altLang="zh-TW" sz="1600" dirty="0"/>
              <a:t>LBP</a:t>
            </a:r>
            <a:r>
              <a:rPr lang="zh-TW" altLang="en-US" sz="1600" dirty="0"/>
              <a:t>的定義來看，</a:t>
            </a:r>
            <a:r>
              <a:rPr lang="en-US" altLang="zh-TW" sz="1600" dirty="0"/>
              <a:t>LBP</a:t>
            </a:r>
            <a:r>
              <a:rPr lang="zh-TW" altLang="en-US" sz="1600" dirty="0"/>
              <a:t>直方圖的最大值與最小值分別代表哪種外觀意義？ </a:t>
            </a:r>
            <a:endParaRPr lang="en-US" altLang="zh-TW" sz="1600" dirty="0"/>
          </a:p>
          <a:p>
            <a:pPr>
              <a:lnSpc>
                <a:spcPct val="150000"/>
              </a:lnSpc>
            </a:pPr>
            <a:r>
              <a:rPr lang="zh-TW" altLang="en-US" sz="1600" dirty="0"/>
              <a:t> </a:t>
            </a:r>
            <a:r>
              <a:rPr lang="en-US" altLang="zh-TW" sz="1600" dirty="0"/>
              <a:t>LBP</a:t>
            </a:r>
            <a:r>
              <a:rPr lang="zh-TW" altLang="en-US" sz="1600" dirty="0"/>
              <a:t>二進位最大值為</a:t>
            </a:r>
            <a:r>
              <a:rPr lang="en-US" altLang="zh-TW" sz="1600" dirty="0"/>
              <a:t>11111111</a:t>
            </a:r>
            <a:r>
              <a:rPr lang="zh-TW" altLang="en-US" sz="1600" dirty="0"/>
              <a:t>，最小值是</a:t>
            </a:r>
            <a:r>
              <a:rPr lang="en-US" altLang="zh-TW" sz="1600" dirty="0"/>
              <a:t>00000000</a:t>
            </a:r>
            <a:r>
              <a:rPr lang="zh-TW" altLang="en-US" sz="1600" dirty="0"/>
              <a:t>，兩者都代表一種區域極瑞。</a:t>
            </a:r>
            <a:endParaRPr lang="en-US" altLang="zh-TW" sz="1600" dirty="0"/>
          </a:p>
          <a:p>
            <a:pPr>
              <a:lnSpc>
                <a:spcPct val="150000"/>
              </a:lnSpc>
            </a:pPr>
            <a:endParaRPr lang="en-US" altLang="zh-TW" sz="1600" dirty="0"/>
          </a:p>
          <a:p>
            <a:pPr>
              <a:lnSpc>
                <a:spcPct val="150000"/>
              </a:lnSpc>
            </a:pPr>
            <a:r>
              <a:rPr lang="zh-TW" altLang="en-US" sz="1600" dirty="0"/>
              <a:t>本研究對影像高斯模糊後，</a:t>
            </a:r>
            <a:r>
              <a:rPr lang="en-US" altLang="zh-TW" sz="1600" dirty="0"/>
              <a:t>LBP</a:t>
            </a:r>
            <a:r>
              <a:rPr lang="zh-TW" altLang="en-US" sz="1600" dirty="0"/>
              <a:t>直方圖兩個的相對數值顯著下降（如圖</a:t>
            </a:r>
            <a:r>
              <a:rPr lang="en-US" altLang="zh-TW" sz="1600" dirty="0"/>
              <a:t>4-5</a:t>
            </a:r>
            <a:r>
              <a:rPr lang="zh-TW" altLang="en-US" sz="1600" dirty="0"/>
              <a:t>（</a:t>
            </a:r>
            <a:r>
              <a:rPr lang="en-US" altLang="zh-TW" sz="1600" dirty="0"/>
              <a:t>d</a:t>
            </a:r>
            <a:r>
              <a:rPr lang="zh-TW" altLang="en-US" sz="1600" dirty="0"/>
              <a:t>）），</a:t>
            </a:r>
            <a:endParaRPr lang="en-US" altLang="zh-TW" sz="1600" dirty="0"/>
          </a:p>
          <a:p>
            <a:pPr>
              <a:lnSpc>
                <a:spcPct val="150000"/>
              </a:lnSpc>
            </a:pPr>
            <a:r>
              <a:rPr lang="zh-TW" altLang="en-US" sz="1600" dirty="0"/>
              <a:t>表示區域極大或極小的像素點減少很多，實驗中也明顯提高眼嘴區域</a:t>
            </a:r>
            <a:r>
              <a:rPr lang="en-US" altLang="zh-TW" sz="1600" dirty="0"/>
              <a:t>Uniform  LBP</a:t>
            </a:r>
          </a:p>
          <a:p>
            <a:pPr>
              <a:lnSpc>
                <a:spcPct val="150000"/>
              </a:lnSpc>
            </a:pPr>
            <a:r>
              <a:rPr lang="zh-TW" altLang="en-US" sz="1600" dirty="0"/>
              <a:t>特徵與疼痛水準的相關性。</a:t>
            </a:r>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2208" y="599800"/>
            <a:ext cx="5439534" cy="39439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8131738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池化運算</a:t>
            </a:r>
            <a:r>
              <a:rPr lang="en-US" altLang="zh-TW" dirty="0"/>
              <a:t/>
            </a:r>
            <a:br>
              <a:rPr lang="en-US" altLang="zh-TW" dirty="0"/>
            </a:br>
            <a:endParaRPr dirty="0"/>
          </a:p>
        </p:txBody>
      </p:sp>
      <p:sp>
        <p:nvSpPr>
          <p:cNvPr id="5" name="文字方塊 4"/>
          <p:cNvSpPr txBox="1"/>
          <p:nvPr/>
        </p:nvSpPr>
        <p:spPr>
          <a:xfrm>
            <a:off x="1062140" y="1041295"/>
            <a:ext cx="6558206" cy="1200329"/>
          </a:xfrm>
          <a:prstGeom prst="rect">
            <a:avLst/>
          </a:prstGeom>
          <a:noFill/>
        </p:spPr>
        <p:txBody>
          <a:bodyPr wrap="none" rtlCol="0">
            <a:spAutoFit/>
          </a:bodyPr>
          <a:lstStyle/>
          <a:p>
            <a:pPr>
              <a:lnSpc>
                <a:spcPct val="150000"/>
              </a:lnSpc>
            </a:pPr>
            <a:r>
              <a:rPr lang="zh-TW" altLang="en-US" sz="1600" dirty="0"/>
              <a:t>池化</a:t>
            </a:r>
            <a:r>
              <a:rPr lang="en-US" altLang="zh-TW" sz="1600" dirty="0"/>
              <a:t>(Pooling)</a:t>
            </a:r>
            <a:r>
              <a:rPr lang="zh-TW" altLang="en-US" sz="1600" dirty="0"/>
              <a:t>處理是將影像區分成</a:t>
            </a:r>
            <a:r>
              <a:rPr lang="en-US" altLang="zh-TW" sz="1600" dirty="0"/>
              <a:t>m*n</a:t>
            </a:r>
            <a:r>
              <a:rPr lang="zh-TW" altLang="en-US" sz="1600" dirty="0"/>
              <a:t>個</a:t>
            </a:r>
            <a:r>
              <a:rPr lang="zh-TW" altLang="en-US" sz="1600"/>
              <a:t>不</a:t>
            </a:r>
            <a:r>
              <a:rPr lang="zh-TW" altLang="en-US" sz="1600" smtClean="0"/>
              <a:t>相交疊的</a:t>
            </a:r>
            <a:r>
              <a:rPr lang="zh-TW" altLang="en-US" sz="1600" dirty="0"/>
              <a:t>區域，</a:t>
            </a:r>
            <a:endParaRPr lang="en-US" altLang="zh-TW" sz="1600" dirty="0"/>
          </a:p>
          <a:p>
            <a:pPr>
              <a:lnSpc>
                <a:spcPct val="150000"/>
              </a:lnSpc>
            </a:pPr>
            <a:r>
              <a:rPr lang="zh-TW" altLang="en-US" sz="1600" dirty="0"/>
              <a:t>在每個區域中取其極大、極小或平均值，拋棄其他資訊，</a:t>
            </a:r>
            <a:endParaRPr lang="en-US" altLang="zh-TW" sz="1600" dirty="0"/>
          </a:p>
          <a:p>
            <a:pPr>
              <a:lnSpc>
                <a:spcPct val="150000"/>
              </a:lnSpc>
            </a:pPr>
            <a:r>
              <a:rPr lang="zh-TW" altLang="en-US" sz="1600" dirty="0"/>
              <a:t>然後組成一個新的</a:t>
            </a:r>
            <a:r>
              <a:rPr lang="en-US" altLang="zh-TW" sz="1600" dirty="0"/>
              <a:t>m*n</a:t>
            </a:r>
            <a:r>
              <a:rPr lang="zh-TW" altLang="en-US" sz="1600" dirty="0"/>
              <a:t>大小影像</a:t>
            </a:r>
            <a:r>
              <a:rPr lang="en-US" altLang="zh-TW" sz="1600" dirty="0"/>
              <a:t> </a:t>
            </a:r>
            <a:r>
              <a:rPr lang="zh-TW" altLang="en-US" sz="1600" dirty="0"/>
              <a:t>，此新影像可保留較具代表性的資訊。</a:t>
            </a:r>
          </a:p>
        </p:txBody>
      </p:sp>
      <p:sp>
        <p:nvSpPr>
          <p:cNvPr id="6" name="文字方塊 5"/>
          <p:cNvSpPr txBox="1"/>
          <p:nvPr/>
        </p:nvSpPr>
        <p:spPr>
          <a:xfrm>
            <a:off x="1062140" y="2646948"/>
            <a:ext cx="5258171" cy="785664"/>
          </a:xfrm>
          <a:prstGeom prst="rect">
            <a:avLst/>
          </a:prstGeom>
          <a:noFill/>
        </p:spPr>
        <p:txBody>
          <a:bodyPr wrap="none" rtlCol="0">
            <a:spAutoFit/>
          </a:bodyPr>
          <a:lstStyle/>
          <a:p>
            <a:pPr>
              <a:lnSpc>
                <a:spcPct val="150000"/>
              </a:lnSpc>
            </a:pPr>
            <a:r>
              <a:rPr lang="zh-TW" altLang="en-US" sz="1600" dirty="0"/>
              <a:t>由於池化運算具高度平移不變性</a:t>
            </a:r>
            <a:r>
              <a:rPr lang="en-US" altLang="zh-TW" sz="1600" dirty="0"/>
              <a:t>(Translation Invariant)</a:t>
            </a:r>
            <a:r>
              <a:rPr lang="zh-TW" altLang="en-US" sz="1600" dirty="0"/>
              <a:t>，</a:t>
            </a:r>
            <a:endParaRPr lang="en-US" altLang="zh-TW" sz="1600" dirty="0"/>
          </a:p>
          <a:p>
            <a:pPr>
              <a:lnSpc>
                <a:spcPct val="150000"/>
              </a:lnSpc>
            </a:pPr>
            <a:r>
              <a:rPr lang="zh-TW" altLang="en-US" sz="1600" dirty="0"/>
              <a:t>因此可以有效減少過度擬合</a:t>
            </a:r>
            <a:r>
              <a:rPr lang="en-US" altLang="zh-TW" sz="1600" dirty="0"/>
              <a:t>(Over fitting)</a:t>
            </a:r>
            <a:r>
              <a:rPr lang="zh-TW" altLang="en-US" sz="1600" dirty="0"/>
              <a:t>。</a:t>
            </a:r>
          </a:p>
        </p:txBody>
      </p:sp>
      <p:sp>
        <p:nvSpPr>
          <p:cNvPr id="7" name="文字方塊 6"/>
          <p:cNvSpPr txBox="1"/>
          <p:nvPr/>
        </p:nvSpPr>
        <p:spPr>
          <a:xfrm>
            <a:off x="1062140" y="4066674"/>
            <a:ext cx="7160935" cy="338554"/>
          </a:xfrm>
          <a:prstGeom prst="rect">
            <a:avLst/>
          </a:prstGeom>
          <a:noFill/>
        </p:spPr>
        <p:txBody>
          <a:bodyPr wrap="none" rtlCol="0">
            <a:spAutoFit/>
          </a:bodyPr>
          <a:lstStyle/>
          <a:p>
            <a:r>
              <a:rPr lang="zh-TW" altLang="en-US" sz="1600" dirty="0"/>
              <a:t>一般來說，平均池化能夠保留較多背景資訊，最大池化能保留較多紋理資訊。</a:t>
            </a: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lvl="0" algn="ctr"/>
            <a:r>
              <a:rPr lang="zh-TW" altLang="en-US" dirty="0"/>
              <a:t>池化運算</a:t>
            </a:r>
            <a:r>
              <a:rPr lang="en-US" altLang="zh-TW" dirty="0"/>
              <a:t/>
            </a:r>
            <a:br>
              <a:rPr lang="en-US" altLang="zh-TW" dirty="0"/>
            </a:br>
            <a:endParaRPr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9713" y="1728548"/>
            <a:ext cx="5582429" cy="3124636"/>
          </a:xfrm>
          <a:prstGeom prst="rect">
            <a:avLst/>
          </a:prstGeom>
        </p:spPr>
      </p:pic>
      <p:sp>
        <p:nvSpPr>
          <p:cNvPr id="2" name="文字方塊 1"/>
          <p:cNvSpPr txBox="1"/>
          <p:nvPr/>
        </p:nvSpPr>
        <p:spPr>
          <a:xfrm>
            <a:off x="1429713" y="959800"/>
            <a:ext cx="3512500" cy="785664"/>
          </a:xfrm>
          <a:prstGeom prst="rect">
            <a:avLst/>
          </a:prstGeom>
          <a:noFill/>
        </p:spPr>
        <p:txBody>
          <a:bodyPr wrap="none" rtlCol="0">
            <a:spAutoFit/>
          </a:bodyPr>
          <a:lstStyle/>
          <a:p>
            <a:pPr>
              <a:lnSpc>
                <a:spcPct val="150000"/>
              </a:lnSpc>
            </a:pPr>
            <a:r>
              <a:rPr lang="en-US" altLang="zh-TW" sz="1600" dirty="0"/>
              <a:t>7x7</a:t>
            </a:r>
            <a:r>
              <a:rPr lang="zh-TW" altLang="en-US" sz="1600" dirty="0"/>
              <a:t>大小的隨機數值影像</a:t>
            </a:r>
            <a:endParaRPr lang="en-US" altLang="zh-TW" sz="1600" dirty="0"/>
          </a:p>
          <a:p>
            <a:pPr>
              <a:lnSpc>
                <a:spcPct val="150000"/>
              </a:lnSpc>
            </a:pPr>
            <a:r>
              <a:rPr lang="en-US" altLang="zh-TW" sz="1600" dirty="0"/>
              <a:t>6x6</a:t>
            </a:r>
            <a:r>
              <a:rPr lang="zh-TW" altLang="en-US" sz="1600" dirty="0"/>
              <a:t>的範圍以</a:t>
            </a:r>
            <a:r>
              <a:rPr lang="en-US" altLang="zh-TW" sz="1600" dirty="0"/>
              <a:t>2x2</a:t>
            </a:r>
            <a:r>
              <a:rPr lang="zh-TW" altLang="en-US" sz="1600" dirty="0"/>
              <a:t>為單位採用最大池化</a:t>
            </a:r>
          </a:p>
        </p:txBody>
      </p:sp>
    </p:spTree>
    <p:extLst>
      <p:ext uri="{BB962C8B-B14F-4D97-AF65-F5344CB8AC3E}">
        <p14:creationId xmlns:p14="http://schemas.microsoft.com/office/powerpoint/2010/main" val="3367967370"/>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資料擴增</a:t>
            </a:r>
            <a:r>
              <a:rPr lang="en-US" altLang="zh-TW" dirty="0"/>
              <a:t/>
            </a:r>
            <a:br>
              <a:rPr lang="en-US" altLang="zh-TW" dirty="0"/>
            </a:br>
            <a:endParaRPr dirty="0"/>
          </a:p>
        </p:txBody>
      </p:sp>
      <p:sp>
        <p:nvSpPr>
          <p:cNvPr id="2" name="文字方塊 1"/>
          <p:cNvSpPr txBox="1"/>
          <p:nvPr/>
        </p:nvSpPr>
        <p:spPr>
          <a:xfrm>
            <a:off x="713225" y="1453095"/>
            <a:ext cx="8327921" cy="2308324"/>
          </a:xfrm>
          <a:prstGeom prst="rect">
            <a:avLst/>
          </a:prstGeom>
          <a:noFill/>
        </p:spPr>
        <p:txBody>
          <a:bodyPr wrap="none" rtlCol="0">
            <a:spAutoFit/>
          </a:bodyPr>
          <a:lstStyle/>
          <a:p>
            <a:pPr>
              <a:lnSpc>
                <a:spcPct val="150000"/>
              </a:lnSpc>
            </a:pPr>
            <a:r>
              <a:rPr lang="zh-TW" altLang="en-US" sz="1600" dirty="0"/>
              <a:t>本論文為了解決上述實作缺陷，因此採用資料擴增（</a:t>
            </a:r>
            <a:r>
              <a:rPr lang="en-US" altLang="zh-TW" sz="1600" dirty="0"/>
              <a:t>Data Augmentation</a:t>
            </a:r>
            <a:r>
              <a:rPr lang="zh-TW" altLang="en-US" sz="1600" dirty="0"/>
              <a:t>），</a:t>
            </a:r>
            <a:endParaRPr lang="en-US" altLang="zh-TW" sz="1600" dirty="0"/>
          </a:p>
          <a:p>
            <a:pPr>
              <a:lnSpc>
                <a:spcPct val="150000"/>
              </a:lnSpc>
            </a:pPr>
            <a:r>
              <a:rPr lang="zh-TW" altLang="en-US" sz="1600" dirty="0"/>
              <a:t>用影像處理的方法，使原始資料衍生出許多能提高整體變異性的資料，</a:t>
            </a:r>
            <a:endParaRPr lang="en-US" altLang="zh-TW" sz="1600" dirty="0"/>
          </a:p>
          <a:p>
            <a:pPr>
              <a:lnSpc>
                <a:spcPct val="150000"/>
              </a:lnSpc>
            </a:pPr>
            <a:r>
              <a:rPr lang="zh-TW" altLang="en-US" sz="1600" dirty="0"/>
              <a:t>以便進一步提升被訓練模型的泛化能力。 </a:t>
            </a:r>
            <a:endParaRPr lang="en-US" altLang="zh-TW" sz="1600" dirty="0"/>
          </a:p>
          <a:p>
            <a:pPr marL="285750" indent="-285750">
              <a:lnSpc>
                <a:spcPct val="150000"/>
              </a:lnSpc>
              <a:buFont typeface="Arial" panose="020B0604020202020204" pitchFamily="34" charset="0"/>
              <a:buChar char="•"/>
            </a:pPr>
            <a:r>
              <a:rPr lang="zh-TW" altLang="en-US" sz="1600" dirty="0"/>
              <a:t>線性插值法僅僅只以數學觀點用舊資料推論出新資料，忽略了應用場合的豐富可能性。 </a:t>
            </a:r>
            <a:endParaRPr lang="en-US" altLang="zh-TW" sz="1600" dirty="0"/>
          </a:p>
          <a:p>
            <a:pPr marL="285750" indent="-285750">
              <a:lnSpc>
                <a:spcPct val="150000"/>
              </a:lnSpc>
              <a:buFont typeface="Arial" panose="020B0604020202020204" pitchFamily="34" charset="0"/>
              <a:buChar char="•"/>
            </a:pPr>
            <a:r>
              <a:rPr lang="zh-TW" altLang="en-US" sz="1600" dirty="0"/>
              <a:t>資料擴增則是考慮實際情境的各種變化來延伸原始資料。 </a:t>
            </a:r>
            <a:endParaRPr lang="en-US" altLang="zh-TW" sz="1600" dirty="0"/>
          </a:p>
          <a:p>
            <a:pPr>
              <a:lnSpc>
                <a:spcPct val="150000"/>
              </a:lnSpc>
            </a:pPr>
            <a:endParaRPr lang="en-US" altLang="zh-TW" sz="1600" dirty="0"/>
          </a:p>
        </p:txBody>
      </p:sp>
    </p:spTree>
    <p:extLst>
      <p:ext uri="{BB962C8B-B14F-4D97-AF65-F5344CB8AC3E}">
        <p14:creationId xmlns:p14="http://schemas.microsoft.com/office/powerpoint/2010/main" val="649341587"/>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44"/>
          <p:cNvSpPr txBox="1">
            <a:spLocks noGrp="1"/>
          </p:cNvSpPr>
          <p:nvPr>
            <p:ph type="title"/>
          </p:nvPr>
        </p:nvSpPr>
        <p:spPr>
          <a:xfrm>
            <a:off x="618097" y="825499"/>
            <a:ext cx="3629520" cy="572700"/>
          </a:xfrm>
          <a:prstGeom prst="rect">
            <a:avLst/>
          </a:prstGeom>
        </p:spPr>
        <p:txBody>
          <a:bodyPr spcFirstLastPara="1" wrap="square" lIns="91425" tIns="91425" rIns="91425" bIns="91425" anchor="t" anchorCtr="0">
            <a:noAutofit/>
          </a:bodyPr>
          <a:lstStyle/>
          <a:p>
            <a:pPr lvl="0"/>
            <a:r>
              <a:rPr lang="zh-TW" altLang="en-US" dirty="0"/>
              <a:t>資料擴增</a:t>
            </a:r>
            <a:r>
              <a:rPr lang="en-US" altLang="zh-TW" dirty="0"/>
              <a:t/>
            </a:r>
            <a:br>
              <a:rPr lang="en-US" altLang="zh-TW" dirty="0"/>
            </a:br>
            <a:endParaRPr dirty="0"/>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311" y="673993"/>
            <a:ext cx="4575821" cy="3732907"/>
          </a:xfrm>
          <a:prstGeom prst="rect">
            <a:avLst/>
          </a:prstGeom>
        </p:spPr>
      </p:pic>
      <p:sp>
        <p:nvSpPr>
          <p:cNvPr id="5" name="文字方塊 4"/>
          <p:cNvSpPr txBox="1"/>
          <p:nvPr/>
        </p:nvSpPr>
        <p:spPr>
          <a:xfrm>
            <a:off x="618096" y="1398199"/>
            <a:ext cx="3629520" cy="1923604"/>
          </a:xfrm>
          <a:prstGeom prst="rect">
            <a:avLst/>
          </a:prstGeom>
          <a:noFill/>
        </p:spPr>
        <p:txBody>
          <a:bodyPr wrap="none" rtlCol="0">
            <a:spAutoFit/>
          </a:bodyPr>
          <a:lstStyle/>
          <a:p>
            <a:pPr>
              <a:lnSpc>
                <a:spcPct val="150000"/>
              </a:lnSpc>
            </a:pPr>
            <a:r>
              <a:rPr lang="zh-TW" altLang="en-US" dirty="0"/>
              <a:t>採用以下</a:t>
            </a:r>
            <a:r>
              <a:rPr lang="en-US" altLang="zh-TW" dirty="0"/>
              <a:t>3</a:t>
            </a:r>
            <a:r>
              <a:rPr lang="zh-TW" altLang="en-US" dirty="0"/>
              <a:t>種擴增方式，</a:t>
            </a:r>
            <a:endParaRPr lang="en-US" altLang="zh-TW" dirty="0"/>
          </a:p>
          <a:p>
            <a:pPr>
              <a:lnSpc>
                <a:spcPct val="150000"/>
              </a:lnSpc>
            </a:pPr>
            <a:r>
              <a:rPr lang="zh-TW" altLang="en-US" dirty="0"/>
              <a:t>因此資料量也提升為原來的</a:t>
            </a:r>
            <a:r>
              <a:rPr lang="en-US" altLang="zh-TW" dirty="0"/>
              <a:t>4</a:t>
            </a:r>
            <a:r>
              <a:rPr lang="zh-TW" altLang="en-US" dirty="0"/>
              <a:t>倍：</a:t>
            </a:r>
            <a:endParaRPr lang="en-US" altLang="zh-TW" dirty="0"/>
          </a:p>
          <a:p>
            <a:pPr marL="342900" indent="-342900">
              <a:lnSpc>
                <a:spcPct val="150000"/>
              </a:lnSpc>
              <a:buFont typeface="+mj-lt"/>
              <a:buAutoNum type="arabicPeriod"/>
            </a:pPr>
            <a:r>
              <a:rPr lang="zh-TW" altLang="en-US" dirty="0"/>
              <a:t>水平旋轉（</a:t>
            </a:r>
            <a:r>
              <a:rPr lang="en-US" altLang="zh-TW" dirty="0" err="1"/>
              <a:t>Horizo</a:t>
            </a:r>
            <a:r>
              <a:rPr lang="en-US" altLang="zh-TW" dirty="0"/>
              <a:t>​​</a:t>
            </a:r>
            <a:r>
              <a:rPr lang="en-US" altLang="zh-TW" dirty="0" err="1"/>
              <a:t>ntal</a:t>
            </a:r>
            <a:r>
              <a:rPr lang="en-US" altLang="zh-TW" dirty="0"/>
              <a:t> Flip</a:t>
            </a:r>
            <a:r>
              <a:rPr lang="zh-TW" altLang="en-US" dirty="0"/>
              <a:t>）</a:t>
            </a:r>
            <a:endParaRPr lang="en-US" altLang="zh-TW" dirty="0"/>
          </a:p>
          <a:p>
            <a:pPr marL="342900" indent="-342900">
              <a:lnSpc>
                <a:spcPct val="150000"/>
              </a:lnSpc>
              <a:buFont typeface="+mj-lt"/>
              <a:buAutoNum type="arabicPeriod"/>
            </a:pPr>
            <a:r>
              <a:rPr lang="zh-TW" altLang="en-US" dirty="0"/>
              <a:t>直方圖等化（</a:t>
            </a:r>
            <a:r>
              <a:rPr lang="en-US" altLang="zh-TW" dirty="0"/>
              <a:t>Histogram Equalization</a:t>
            </a:r>
            <a:r>
              <a:rPr lang="zh-TW" altLang="en-US" dirty="0"/>
              <a:t>）</a:t>
            </a:r>
            <a:endParaRPr lang="en-US" altLang="zh-TW" dirty="0"/>
          </a:p>
          <a:p>
            <a:pPr marL="342900" indent="-342900">
              <a:lnSpc>
                <a:spcPct val="150000"/>
              </a:lnSpc>
              <a:buFont typeface="+mj-lt"/>
              <a:buAutoNum type="arabicPeriod"/>
            </a:pPr>
            <a:r>
              <a:rPr lang="zh-TW" altLang="en-US" dirty="0"/>
              <a:t>水平 旋轉</a:t>
            </a:r>
            <a:r>
              <a:rPr lang="en-US" altLang="zh-TW" dirty="0"/>
              <a:t>+</a:t>
            </a:r>
            <a:r>
              <a:rPr lang="zh-TW" altLang="en-US" dirty="0"/>
              <a:t>直方圖等化</a:t>
            </a:r>
          </a:p>
          <a:p>
            <a:endParaRPr lang="zh-TW" altLang="en-US" dirty="0"/>
          </a:p>
        </p:txBody>
      </p:sp>
    </p:spTree>
    <p:extLst>
      <p:ext uri="{BB962C8B-B14F-4D97-AF65-F5344CB8AC3E}">
        <p14:creationId xmlns:p14="http://schemas.microsoft.com/office/powerpoint/2010/main" val="47268599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Google Shape;790;p52">
            <a:extLst>
              <a:ext uri="{FF2B5EF4-FFF2-40B4-BE49-F238E27FC236}">
                <a16:creationId xmlns:a16="http://schemas.microsoft.com/office/drawing/2014/main" xmlns="" id="{9E4EB341-D00F-478D-A46F-E520065188F0}"/>
              </a:ext>
            </a:extLst>
          </p:cNvPr>
          <p:cNvSpPr/>
          <p:nvPr/>
        </p:nvSpPr>
        <p:spPr>
          <a:xfrm>
            <a:off x="3341300" y="1238702"/>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93;p52">
            <a:extLst>
              <a:ext uri="{FF2B5EF4-FFF2-40B4-BE49-F238E27FC236}">
                <a16:creationId xmlns:a16="http://schemas.microsoft.com/office/drawing/2014/main" xmlns="" id="{ABC5450A-4173-4CFA-B921-86660F52ACFC}"/>
              </a:ext>
            </a:extLst>
          </p:cNvPr>
          <p:cNvSpPr/>
          <p:nvPr/>
        </p:nvSpPr>
        <p:spPr>
          <a:xfrm>
            <a:off x="3548150" y="1445391"/>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797;p52">
            <a:extLst>
              <a:ext uri="{FF2B5EF4-FFF2-40B4-BE49-F238E27FC236}">
                <a16:creationId xmlns:a16="http://schemas.microsoft.com/office/drawing/2014/main" xmlns="" id="{2C07CE5D-0328-4FC7-91B5-5EF5B557E7F7}"/>
              </a:ext>
            </a:extLst>
          </p:cNvPr>
          <p:cNvGrpSpPr/>
          <p:nvPr/>
        </p:nvGrpSpPr>
        <p:grpSpPr>
          <a:xfrm>
            <a:off x="484635" y="310903"/>
            <a:ext cx="8174701" cy="4521644"/>
            <a:chOff x="484635" y="310903"/>
            <a:chExt cx="8174701" cy="4521644"/>
          </a:xfrm>
        </p:grpSpPr>
        <p:sp>
          <p:nvSpPr>
            <p:cNvPr id="6" name="Google Shape;798;p52">
              <a:extLst>
                <a:ext uri="{FF2B5EF4-FFF2-40B4-BE49-F238E27FC236}">
                  <a16:creationId xmlns:a16="http://schemas.microsoft.com/office/drawing/2014/main" xmlns="" id="{6110B598-0108-4875-A156-2FF4C43FFA7A}"/>
                </a:ext>
              </a:extLst>
            </p:cNvPr>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7" name="Google Shape;799;p52">
              <a:extLst>
                <a:ext uri="{FF2B5EF4-FFF2-40B4-BE49-F238E27FC236}">
                  <a16:creationId xmlns:a16="http://schemas.microsoft.com/office/drawing/2014/main" xmlns="" id="{11D5ED4C-CCA6-4410-A79B-B8E485268648}"/>
                </a:ext>
              </a:extLst>
            </p:cNvPr>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8" name="Google Shape;800;p52">
              <a:extLst>
                <a:ext uri="{FF2B5EF4-FFF2-40B4-BE49-F238E27FC236}">
                  <a16:creationId xmlns:a16="http://schemas.microsoft.com/office/drawing/2014/main" xmlns="" id="{7DC36EE2-6208-4538-B6C7-6B1F07E2A635}"/>
                </a:ext>
              </a:extLst>
            </p:cNvPr>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9" name="Google Shape;801;p52">
              <a:extLst>
                <a:ext uri="{FF2B5EF4-FFF2-40B4-BE49-F238E27FC236}">
                  <a16:creationId xmlns:a16="http://schemas.microsoft.com/office/drawing/2014/main" xmlns="" id="{1B416F6B-8431-4998-A44F-92A5AFEC9F83}"/>
                </a:ext>
              </a:extLst>
            </p:cNvPr>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pic>
        <p:nvPicPr>
          <p:cNvPr id="11" name="Google Shape;791;p52">
            <a:extLst>
              <a:ext uri="{FF2B5EF4-FFF2-40B4-BE49-F238E27FC236}">
                <a16:creationId xmlns:a16="http://schemas.microsoft.com/office/drawing/2014/main" xmlns="" id="{205C1F73-F570-4454-BA48-613F0BA8FC6F}"/>
              </a:ext>
            </a:extLst>
          </p:cNvPr>
          <p:cNvPicPr preferRelativeResize="0"/>
          <p:nvPr/>
        </p:nvPicPr>
        <p:blipFill rotWithShape="1">
          <a:blip r:embed="rId4">
            <a:alphaModFix/>
          </a:blip>
          <a:srcRect l="21873" r="21867"/>
          <a:stretch/>
        </p:blipFill>
        <p:spPr>
          <a:xfrm rot="10800000">
            <a:off x="3548150" y="1445391"/>
            <a:ext cx="2050800" cy="2050800"/>
          </a:xfrm>
          <a:prstGeom prst="ellipse">
            <a:avLst/>
          </a:prstGeom>
          <a:noFill/>
          <a:ln>
            <a:noFill/>
          </a:ln>
        </p:spPr>
      </p:pic>
      <p:sp>
        <p:nvSpPr>
          <p:cNvPr id="12" name="Google Shape;793;p52">
            <a:extLst>
              <a:ext uri="{FF2B5EF4-FFF2-40B4-BE49-F238E27FC236}">
                <a16:creationId xmlns:a16="http://schemas.microsoft.com/office/drawing/2014/main" xmlns="" id="{0503AB22-5E86-4A01-B743-34A95FF565AF}"/>
              </a:ext>
            </a:extLst>
          </p:cNvPr>
          <p:cNvSpPr/>
          <p:nvPr/>
        </p:nvSpPr>
        <p:spPr>
          <a:xfrm>
            <a:off x="3548150" y="1445390"/>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07;p49">
            <a:extLst>
              <a:ext uri="{FF2B5EF4-FFF2-40B4-BE49-F238E27FC236}">
                <a16:creationId xmlns:a16="http://schemas.microsoft.com/office/drawing/2014/main" xmlns="" id="{56E3A340-86B3-4440-B6BD-176C9E426AD8}"/>
              </a:ext>
            </a:extLst>
          </p:cNvPr>
          <p:cNvSpPr/>
          <p:nvPr/>
        </p:nvSpPr>
        <p:spPr>
          <a:xfrm>
            <a:off x="4312950" y="979630"/>
            <a:ext cx="518100" cy="51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文字版面配置區 2">
            <a:extLst>
              <a:ext uri="{FF2B5EF4-FFF2-40B4-BE49-F238E27FC236}">
                <a16:creationId xmlns:a16="http://schemas.microsoft.com/office/drawing/2014/main" xmlns="" id="{71C18D96-A67D-491F-BA55-50A79216F306}"/>
              </a:ext>
            </a:extLst>
          </p:cNvPr>
          <p:cNvSpPr txBox="1">
            <a:spLocks/>
          </p:cNvSpPr>
          <p:nvPr/>
        </p:nvSpPr>
        <p:spPr>
          <a:xfrm>
            <a:off x="1309675" y="3052638"/>
            <a:ext cx="6524700" cy="466800"/>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27000" algn="ctr"/>
            <a:r>
              <a:rPr lang="en-US" altLang="zh-TW" sz="3000" dirty="0">
                <a:solidFill>
                  <a:schemeClr val="tx1"/>
                </a:solidFill>
              </a:rPr>
              <a:t>Method and Conclusion</a:t>
            </a:r>
          </a:p>
        </p:txBody>
      </p:sp>
      <p:sp>
        <p:nvSpPr>
          <p:cNvPr id="17" name="標題 4">
            <a:extLst>
              <a:ext uri="{FF2B5EF4-FFF2-40B4-BE49-F238E27FC236}">
                <a16:creationId xmlns:a16="http://schemas.microsoft.com/office/drawing/2014/main" xmlns="" id="{B87A355C-6096-4A8D-B07D-EADCC4E20847}"/>
              </a:ext>
            </a:extLst>
          </p:cNvPr>
          <p:cNvSpPr>
            <a:spLocks noGrp="1"/>
          </p:cNvSpPr>
          <p:nvPr>
            <p:ph type="title"/>
          </p:nvPr>
        </p:nvSpPr>
        <p:spPr>
          <a:xfrm>
            <a:off x="1309675" y="1624063"/>
            <a:ext cx="6524700" cy="1428600"/>
          </a:xfrm>
        </p:spPr>
        <p:txBody>
          <a:bodyPr anchor="ctr"/>
          <a:lstStyle/>
          <a:p>
            <a:r>
              <a:rPr lang="zh-TW" altLang="en-US" sz="5000" dirty="0"/>
              <a:t>方法與結論</a:t>
            </a:r>
          </a:p>
        </p:txBody>
      </p:sp>
    </p:spTree>
    <p:extLst>
      <p:ext uri="{BB962C8B-B14F-4D97-AF65-F5344CB8AC3E}">
        <p14:creationId xmlns:p14="http://schemas.microsoft.com/office/powerpoint/2010/main" val="2658022542"/>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pic>
        <p:nvPicPr>
          <p:cNvPr id="207" name="Google Shape;207;p30"/>
          <p:cNvPicPr preferRelativeResize="0"/>
          <p:nvPr/>
        </p:nvPicPr>
        <p:blipFill rotWithShape="1">
          <a:blip r:embed="rId4">
            <a:alphaModFix/>
          </a:blip>
          <a:srcRect l="362" t="16136" r="22452" b="32438"/>
          <a:stretch/>
        </p:blipFill>
        <p:spPr>
          <a:xfrm flipH="1">
            <a:off x="3548931" y="1854123"/>
            <a:ext cx="2041500" cy="2041500"/>
          </a:xfrm>
          <a:prstGeom prst="ellipse">
            <a:avLst/>
          </a:prstGeom>
          <a:noFill/>
          <a:ln>
            <a:noFill/>
          </a:ln>
        </p:spPr>
      </p:pic>
      <p:sp>
        <p:nvSpPr>
          <p:cNvPr id="208" name="Google Shape;208;p30"/>
          <p:cNvSpPr/>
          <p:nvPr/>
        </p:nvSpPr>
        <p:spPr>
          <a:xfrm>
            <a:off x="3548931" y="1854123"/>
            <a:ext cx="2041500" cy="20415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30"/>
          <p:cNvGrpSpPr/>
          <p:nvPr/>
        </p:nvGrpSpPr>
        <p:grpSpPr>
          <a:xfrm>
            <a:off x="2986673" y="1631669"/>
            <a:ext cx="3161343" cy="2464200"/>
            <a:chOff x="2986673" y="1631669"/>
            <a:chExt cx="3161343" cy="2464200"/>
          </a:xfrm>
        </p:grpSpPr>
        <p:sp>
          <p:nvSpPr>
            <p:cNvPr id="210" name="Google Shape;210;p30"/>
            <p:cNvSpPr/>
            <p:nvPr/>
          </p:nvSpPr>
          <p:spPr>
            <a:xfrm>
              <a:off x="3341275" y="1631669"/>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5420516" y="1928763"/>
              <a:ext cx="727500" cy="7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2986741" y="1928763"/>
              <a:ext cx="727500" cy="7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5420516" y="3096888"/>
              <a:ext cx="727500" cy="7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2986673" y="3096850"/>
              <a:ext cx="727500" cy="7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30"/>
          <p:cNvSpPr txBox="1">
            <a:spLocks noGrp="1"/>
          </p:cNvSpPr>
          <p:nvPr>
            <p:ph type="title" idx="15"/>
          </p:nvPr>
        </p:nvSpPr>
        <p:spPr>
          <a:xfrm>
            <a:off x="5468638" y="3137032"/>
            <a:ext cx="631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6" name="Google Shape;216;p30"/>
          <p:cNvSpPr txBox="1">
            <a:spLocks noGrp="1"/>
          </p:cNvSpPr>
          <p:nvPr>
            <p:ph type="title" idx="3"/>
          </p:nvPr>
        </p:nvSpPr>
        <p:spPr>
          <a:xfrm flipH="1">
            <a:off x="3025350" y="1953413"/>
            <a:ext cx="631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7" name="Google Shape;217;p30"/>
          <p:cNvSpPr txBox="1">
            <a:spLocks noGrp="1"/>
          </p:cNvSpPr>
          <p:nvPr>
            <p:ph type="title" idx="6"/>
          </p:nvPr>
        </p:nvSpPr>
        <p:spPr>
          <a:xfrm flipH="1">
            <a:off x="3025350" y="3136988"/>
            <a:ext cx="631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8" name="Google Shape;218;p30"/>
          <p:cNvSpPr txBox="1">
            <a:spLocks noGrp="1"/>
          </p:cNvSpPr>
          <p:nvPr>
            <p:ph type="title" idx="9"/>
          </p:nvPr>
        </p:nvSpPr>
        <p:spPr>
          <a:xfrm>
            <a:off x="5468638" y="1968910"/>
            <a:ext cx="631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219" name="Google Shape;219;p30"/>
          <p:cNvGrpSpPr/>
          <p:nvPr/>
        </p:nvGrpSpPr>
        <p:grpSpPr>
          <a:xfrm>
            <a:off x="484635" y="310903"/>
            <a:ext cx="8174701" cy="4521644"/>
            <a:chOff x="484635" y="310903"/>
            <a:chExt cx="8174701" cy="4521644"/>
          </a:xfrm>
        </p:grpSpPr>
        <p:sp>
          <p:nvSpPr>
            <p:cNvPr id="220" name="Google Shape;220;p30"/>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221" name="Google Shape;221;p30"/>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222" name="Google Shape;222;p30"/>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223" name="Google Shape;223;p30"/>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sp>
        <p:nvSpPr>
          <p:cNvPr id="224" name="Google Shape;224;p30"/>
          <p:cNvSpPr txBox="1">
            <a:spLocks noGrp="1"/>
          </p:cNvSpPr>
          <p:nvPr>
            <p:ph type="title" idx="2"/>
          </p:nvPr>
        </p:nvSpPr>
        <p:spPr>
          <a:xfrm flipH="1">
            <a:off x="720141" y="1802261"/>
            <a:ext cx="22581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3000" dirty="0"/>
              <a:t>緒論</a:t>
            </a:r>
            <a:endParaRPr sz="3000" dirty="0"/>
          </a:p>
        </p:txBody>
      </p:sp>
      <p:sp>
        <p:nvSpPr>
          <p:cNvPr id="225" name="Google Shape;225;p30"/>
          <p:cNvSpPr txBox="1">
            <a:spLocks noGrp="1"/>
          </p:cNvSpPr>
          <p:nvPr>
            <p:ph type="subTitle" idx="1"/>
          </p:nvPr>
        </p:nvSpPr>
        <p:spPr>
          <a:xfrm flipH="1">
            <a:off x="712035" y="2374961"/>
            <a:ext cx="2258100" cy="52298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zh-TW" sz="2000" dirty="0"/>
              <a:t>I</a:t>
            </a:r>
            <a:r>
              <a:rPr lang="en-US" sz="2000" dirty="0"/>
              <a:t>ntroduction</a:t>
            </a:r>
          </a:p>
        </p:txBody>
      </p:sp>
      <p:sp>
        <p:nvSpPr>
          <p:cNvPr id="226" name="Google Shape;226;p30"/>
          <p:cNvSpPr txBox="1">
            <a:spLocks noGrp="1"/>
          </p:cNvSpPr>
          <p:nvPr>
            <p:ph type="title" idx="4"/>
          </p:nvPr>
        </p:nvSpPr>
        <p:spPr>
          <a:xfrm flipH="1">
            <a:off x="100700" y="3136988"/>
            <a:ext cx="2863950" cy="42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3000" dirty="0"/>
              <a:t>類神經網路介紹</a:t>
            </a:r>
            <a:endParaRPr sz="3000" dirty="0"/>
          </a:p>
        </p:txBody>
      </p:sp>
      <p:sp>
        <p:nvSpPr>
          <p:cNvPr id="227" name="Google Shape;227;p30"/>
          <p:cNvSpPr txBox="1">
            <a:spLocks noGrp="1"/>
          </p:cNvSpPr>
          <p:nvPr>
            <p:ph type="subTitle" idx="5"/>
          </p:nvPr>
        </p:nvSpPr>
        <p:spPr>
          <a:xfrm flipH="1">
            <a:off x="706550" y="3531397"/>
            <a:ext cx="2258100" cy="36422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2000" dirty="0"/>
              <a:t> Neural Network</a:t>
            </a:r>
          </a:p>
        </p:txBody>
      </p:sp>
      <p:sp>
        <p:nvSpPr>
          <p:cNvPr id="228" name="Google Shape;228;p30"/>
          <p:cNvSpPr txBox="1">
            <a:spLocks noGrp="1"/>
          </p:cNvSpPr>
          <p:nvPr>
            <p:ph type="title" idx="7"/>
          </p:nvPr>
        </p:nvSpPr>
        <p:spPr>
          <a:xfrm>
            <a:off x="6179456" y="1869502"/>
            <a:ext cx="2274300" cy="424800"/>
          </a:xfrm>
          <a:prstGeom prst="rect">
            <a:avLst/>
          </a:prstGeom>
        </p:spPr>
        <p:txBody>
          <a:bodyPr spcFirstLastPara="1" wrap="square" lIns="91425" tIns="91425" rIns="91425" bIns="91425" numCol="1" anchor="ctr" anchorCtr="0">
            <a:noAutofit/>
          </a:bodyPr>
          <a:lstStyle/>
          <a:p>
            <a:pPr marL="0" lvl="0" indent="0" algn="l" rtl="0">
              <a:spcBef>
                <a:spcPts val="0"/>
              </a:spcBef>
              <a:spcAft>
                <a:spcPts val="0"/>
              </a:spcAft>
              <a:buNone/>
            </a:pPr>
            <a:r>
              <a:rPr lang="zh-TW" altLang="en-US" sz="3000" dirty="0"/>
              <a:t>影像前處理</a:t>
            </a:r>
            <a:endParaRPr sz="3000" dirty="0"/>
          </a:p>
        </p:txBody>
      </p:sp>
      <p:sp>
        <p:nvSpPr>
          <p:cNvPr id="229" name="Google Shape;229;p30"/>
          <p:cNvSpPr txBox="1">
            <a:spLocks noGrp="1"/>
          </p:cNvSpPr>
          <p:nvPr>
            <p:ph type="subTitle" idx="8"/>
          </p:nvPr>
        </p:nvSpPr>
        <p:spPr>
          <a:xfrm>
            <a:off x="6199900" y="2279771"/>
            <a:ext cx="2510971" cy="3772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zh-TW" sz="2000" dirty="0"/>
              <a:t>Image Preprocessing</a:t>
            </a:r>
            <a:endParaRPr sz="2000" dirty="0"/>
          </a:p>
        </p:txBody>
      </p:sp>
      <p:sp>
        <p:nvSpPr>
          <p:cNvPr id="230" name="Google Shape;230;p30"/>
          <p:cNvSpPr txBox="1">
            <a:spLocks noGrp="1"/>
          </p:cNvSpPr>
          <p:nvPr>
            <p:ph type="title" idx="13"/>
          </p:nvPr>
        </p:nvSpPr>
        <p:spPr>
          <a:xfrm>
            <a:off x="6156475" y="3137038"/>
            <a:ext cx="2274300" cy="39435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sz="3000" dirty="0"/>
              <a:t>結論</a:t>
            </a:r>
            <a:endParaRPr sz="3000" dirty="0"/>
          </a:p>
        </p:txBody>
      </p:sp>
      <p:sp>
        <p:nvSpPr>
          <p:cNvPr id="231" name="Google Shape;231;p30"/>
          <p:cNvSpPr txBox="1">
            <a:spLocks noGrp="1"/>
          </p:cNvSpPr>
          <p:nvPr>
            <p:ph type="subTitle" idx="14"/>
          </p:nvPr>
        </p:nvSpPr>
        <p:spPr>
          <a:xfrm>
            <a:off x="6156475" y="3561789"/>
            <a:ext cx="2274300" cy="26256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Conclusion</a:t>
            </a:r>
            <a:endParaRPr sz="2000" dirty="0"/>
          </a:p>
        </p:txBody>
      </p:sp>
      <p:sp>
        <p:nvSpPr>
          <p:cNvPr id="232" name="Google Shape;232;p30"/>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目錄</a:t>
            </a: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barn(inVertical)">
                                      <p:cBhvr>
                                        <p:cTn id="7" dur="500"/>
                                        <p:tgtEl>
                                          <p:spTgt spid="21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17"/>
                                        </p:tgtEl>
                                        <p:attrNameLst>
                                          <p:attrName>style.visibility</p:attrName>
                                        </p:attrNameLst>
                                      </p:cBhvr>
                                      <p:to>
                                        <p:strVal val="visible"/>
                                      </p:to>
                                    </p:set>
                                    <p:animEffect transition="in" filter="barn(inVertical)">
                                      <p:cBhvr>
                                        <p:cTn id="10" dur="500"/>
                                        <p:tgtEl>
                                          <p:spTgt spid="21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18"/>
                                        </p:tgtEl>
                                        <p:attrNameLst>
                                          <p:attrName>style.visibility</p:attrName>
                                        </p:attrNameLst>
                                      </p:cBhvr>
                                      <p:to>
                                        <p:strVal val="visible"/>
                                      </p:to>
                                    </p:set>
                                    <p:animEffect transition="in" filter="barn(inVertical)">
                                      <p:cBhvr>
                                        <p:cTn id="13" dur="500"/>
                                        <p:tgtEl>
                                          <p:spTgt spid="21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15"/>
                                        </p:tgtEl>
                                        <p:attrNameLst>
                                          <p:attrName>style.visibility</p:attrName>
                                        </p:attrNameLst>
                                      </p:cBhvr>
                                      <p:to>
                                        <p:strVal val="visible"/>
                                      </p:to>
                                    </p:set>
                                    <p:animEffect transition="in" filter="barn(inVertical)">
                                      <p:cBhvr>
                                        <p:cTn id="16" dur="500"/>
                                        <p:tgtEl>
                                          <p:spTgt spid="21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24"/>
                                        </p:tgtEl>
                                        <p:attrNameLst>
                                          <p:attrName>style.visibility</p:attrName>
                                        </p:attrNameLst>
                                      </p:cBhvr>
                                      <p:to>
                                        <p:strVal val="visible"/>
                                      </p:to>
                                    </p:set>
                                    <p:anim calcmode="lin" valueType="num">
                                      <p:cBhvr additive="base">
                                        <p:cTn id="21" dur="500" fill="hold"/>
                                        <p:tgtEl>
                                          <p:spTgt spid="224"/>
                                        </p:tgtEl>
                                        <p:attrNameLst>
                                          <p:attrName>ppt_x</p:attrName>
                                        </p:attrNameLst>
                                      </p:cBhvr>
                                      <p:tavLst>
                                        <p:tav tm="0">
                                          <p:val>
                                            <p:strVal val="#ppt_x"/>
                                          </p:val>
                                        </p:tav>
                                        <p:tav tm="100000">
                                          <p:val>
                                            <p:strVal val="#ppt_x"/>
                                          </p:val>
                                        </p:tav>
                                      </p:tavLst>
                                    </p:anim>
                                    <p:anim calcmode="lin" valueType="num">
                                      <p:cBhvr additive="base">
                                        <p:cTn id="22" dur="500" fill="hold"/>
                                        <p:tgtEl>
                                          <p:spTgt spid="22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28"/>
                                        </p:tgtEl>
                                        <p:attrNameLst>
                                          <p:attrName>style.visibility</p:attrName>
                                        </p:attrNameLst>
                                      </p:cBhvr>
                                      <p:to>
                                        <p:strVal val="visible"/>
                                      </p:to>
                                    </p:set>
                                    <p:anim calcmode="lin" valueType="num">
                                      <p:cBhvr additive="base">
                                        <p:cTn id="25" dur="500" fill="hold"/>
                                        <p:tgtEl>
                                          <p:spTgt spid="228"/>
                                        </p:tgtEl>
                                        <p:attrNameLst>
                                          <p:attrName>ppt_x</p:attrName>
                                        </p:attrNameLst>
                                      </p:cBhvr>
                                      <p:tavLst>
                                        <p:tav tm="0">
                                          <p:val>
                                            <p:strVal val="#ppt_x"/>
                                          </p:val>
                                        </p:tav>
                                        <p:tav tm="100000">
                                          <p:val>
                                            <p:strVal val="#ppt_x"/>
                                          </p:val>
                                        </p:tav>
                                      </p:tavLst>
                                    </p:anim>
                                    <p:anim calcmode="lin" valueType="num">
                                      <p:cBhvr additive="base">
                                        <p:cTn id="26" dur="500" fill="hold"/>
                                        <p:tgtEl>
                                          <p:spTgt spid="22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26"/>
                                        </p:tgtEl>
                                        <p:attrNameLst>
                                          <p:attrName>style.visibility</p:attrName>
                                        </p:attrNameLst>
                                      </p:cBhvr>
                                      <p:to>
                                        <p:strVal val="visible"/>
                                      </p:to>
                                    </p:set>
                                    <p:anim calcmode="lin" valueType="num">
                                      <p:cBhvr additive="base">
                                        <p:cTn id="29" dur="500" fill="hold"/>
                                        <p:tgtEl>
                                          <p:spTgt spid="226"/>
                                        </p:tgtEl>
                                        <p:attrNameLst>
                                          <p:attrName>ppt_x</p:attrName>
                                        </p:attrNameLst>
                                      </p:cBhvr>
                                      <p:tavLst>
                                        <p:tav tm="0">
                                          <p:val>
                                            <p:strVal val="#ppt_x"/>
                                          </p:val>
                                        </p:tav>
                                        <p:tav tm="100000">
                                          <p:val>
                                            <p:strVal val="#ppt_x"/>
                                          </p:val>
                                        </p:tav>
                                      </p:tavLst>
                                    </p:anim>
                                    <p:anim calcmode="lin" valueType="num">
                                      <p:cBhvr additive="base">
                                        <p:cTn id="30" dur="500" fill="hold"/>
                                        <p:tgtEl>
                                          <p:spTgt spid="22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30"/>
                                        </p:tgtEl>
                                        <p:attrNameLst>
                                          <p:attrName>style.visibility</p:attrName>
                                        </p:attrNameLst>
                                      </p:cBhvr>
                                      <p:to>
                                        <p:strVal val="visible"/>
                                      </p:to>
                                    </p:set>
                                    <p:anim calcmode="lin" valueType="num">
                                      <p:cBhvr additive="base">
                                        <p:cTn id="33" dur="500" fill="hold"/>
                                        <p:tgtEl>
                                          <p:spTgt spid="230"/>
                                        </p:tgtEl>
                                        <p:attrNameLst>
                                          <p:attrName>ppt_x</p:attrName>
                                        </p:attrNameLst>
                                      </p:cBhvr>
                                      <p:tavLst>
                                        <p:tav tm="0">
                                          <p:val>
                                            <p:strVal val="#ppt_x"/>
                                          </p:val>
                                        </p:tav>
                                        <p:tav tm="100000">
                                          <p:val>
                                            <p:strVal val="#ppt_x"/>
                                          </p:val>
                                        </p:tav>
                                      </p:tavLst>
                                    </p:anim>
                                    <p:anim calcmode="lin" valueType="num">
                                      <p:cBhvr additive="base">
                                        <p:cTn id="34" dur="500" fill="hold"/>
                                        <p:tgtEl>
                                          <p:spTgt spid="23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25">
                                            <p:txEl>
                                              <p:pRg st="0" end="0"/>
                                            </p:txEl>
                                          </p:spTgt>
                                        </p:tgtEl>
                                        <p:attrNameLst>
                                          <p:attrName>style.visibility</p:attrName>
                                        </p:attrNameLst>
                                      </p:cBhvr>
                                      <p:to>
                                        <p:strVal val="visible"/>
                                      </p:to>
                                    </p:set>
                                    <p:anim calcmode="lin" valueType="num">
                                      <p:cBhvr additive="base">
                                        <p:cTn id="37" dur="500" fill="hold"/>
                                        <p:tgtEl>
                                          <p:spTgt spid="225">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25">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29">
                                            <p:txEl>
                                              <p:pRg st="0" end="0"/>
                                            </p:txEl>
                                          </p:spTgt>
                                        </p:tgtEl>
                                        <p:attrNameLst>
                                          <p:attrName>style.visibility</p:attrName>
                                        </p:attrNameLst>
                                      </p:cBhvr>
                                      <p:to>
                                        <p:strVal val="visible"/>
                                      </p:to>
                                    </p:set>
                                    <p:anim calcmode="lin" valueType="num">
                                      <p:cBhvr additive="base">
                                        <p:cTn id="41" dur="500" fill="hold"/>
                                        <p:tgtEl>
                                          <p:spTgt spid="229">
                                            <p:txEl>
                                              <p:pRg st="0" end="0"/>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229">
                                            <p:txEl>
                                              <p:pRg st="0" end="0"/>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27">
                                            <p:txEl>
                                              <p:pRg st="0" end="0"/>
                                            </p:txEl>
                                          </p:spTgt>
                                        </p:tgtEl>
                                        <p:attrNameLst>
                                          <p:attrName>style.visibility</p:attrName>
                                        </p:attrNameLst>
                                      </p:cBhvr>
                                      <p:to>
                                        <p:strVal val="visible"/>
                                      </p:to>
                                    </p:set>
                                    <p:anim calcmode="lin" valueType="num">
                                      <p:cBhvr additive="base">
                                        <p:cTn id="45" dur="500" fill="hold"/>
                                        <p:tgtEl>
                                          <p:spTgt spid="227">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227">
                                            <p:txEl>
                                              <p:pRg st="0" end="0"/>
                                            </p:tx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31">
                                            <p:txEl>
                                              <p:pRg st="0" end="0"/>
                                            </p:txEl>
                                          </p:spTgt>
                                        </p:tgtEl>
                                        <p:attrNameLst>
                                          <p:attrName>style.visibility</p:attrName>
                                        </p:attrNameLst>
                                      </p:cBhvr>
                                      <p:to>
                                        <p:strVal val="visible"/>
                                      </p:to>
                                    </p:set>
                                    <p:anim calcmode="lin" valueType="num">
                                      <p:cBhvr additive="base">
                                        <p:cTn id="49" dur="500" fill="hold"/>
                                        <p:tgtEl>
                                          <p:spTgt spid="231">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3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p:bldP spid="216" grpId="0"/>
      <p:bldP spid="217" grpId="0"/>
      <p:bldP spid="218" grpId="0"/>
      <p:bldP spid="224" grpId="0"/>
      <p:bldP spid="225" grpId="0" build="p"/>
      <p:bldP spid="226" grpId="0"/>
      <p:bldP spid="227" grpId="0" build="p"/>
      <p:bldP spid="228" grpId="0"/>
      <p:bldP spid="229" grpId="0" build="p"/>
      <p:bldP spid="230" grpId="0"/>
      <p:bldP spid="231"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xmlns="" id="{681360B8-B4D3-4CB5-9D78-DE1AC74A2B49}"/>
              </a:ext>
            </a:extLst>
          </p:cNvPr>
          <p:cNvPicPr>
            <a:picLocks noChangeAspect="1"/>
          </p:cNvPicPr>
          <p:nvPr/>
        </p:nvPicPr>
        <p:blipFill>
          <a:blip r:embed="rId2"/>
          <a:stretch>
            <a:fillRect/>
          </a:stretch>
        </p:blipFill>
        <p:spPr>
          <a:xfrm>
            <a:off x="1703349" y="863621"/>
            <a:ext cx="5737302" cy="3416257"/>
          </a:xfrm>
          <a:prstGeom prst="rect">
            <a:avLst/>
          </a:prstGeom>
        </p:spPr>
      </p:pic>
      <p:pic>
        <p:nvPicPr>
          <p:cNvPr id="8" name="圖片 7">
            <a:extLst>
              <a:ext uri="{FF2B5EF4-FFF2-40B4-BE49-F238E27FC236}">
                <a16:creationId xmlns:a16="http://schemas.microsoft.com/office/drawing/2014/main" xmlns="" id="{AF784242-FF5A-45E7-BDC7-E9EE8165881A}"/>
              </a:ext>
            </a:extLst>
          </p:cNvPr>
          <p:cNvPicPr>
            <a:picLocks noChangeAspect="1"/>
          </p:cNvPicPr>
          <p:nvPr/>
        </p:nvPicPr>
        <p:blipFill>
          <a:blip r:embed="rId3"/>
          <a:stretch>
            <a:fillRect/>
          </a:stretch>
        </p:blipFill>
        <p:spPr>
          <a:xfrm>
            <a:off x="2401546" y="0"/>
            <a:ext cx="4340907" cy="5143500"/>
          </a:xfrm>
          <a:prstGeom prst="rect">
            <a:avLst/>
          </a:prstGeom>
        </p:spPr>
      </p:pic>
      <p:pic>
        <p:nvPicPr>
          <p:cNvPr id="10" name="圖片 9">
            <a:extLst>
              <a:ext uri="{FF2B5EF4-FFF2-40B4-BE49-F238E27FC236}">
                <a16:creationId xmlns:a16="http://schemas.microsoft.com/office/drawing/2014/main" xmlns="" id="{E86DA961-1933-424A-B0A1-6667E4B5B947}"/>
              </a:ext>
            </a:extLst>
          </p:cNvPr>
          <p:cNvPicPr>
            <a:picLocks noChangeAspect="1"/>
          </p:cNvPicPr>
          <p:nvPr/>
        </p:nvPicPr>
        <p:blipFill>
          <a:blip r:embed="rId4"/>
          <a:stretch>
            <a:fillRect/>
          </a:stretch>
        </p:blipFill>
        <p:spPr>
          <a:xfrm>
            <a:off x="1899864" y="542642"/>
            <a:ext cx="5344271" cy="4058216"/>
          </a:xfrm>
          <a:prstGeom prst="rect">
            <a:avLst/>
          </a:prstGeom>
        </p:spPr>
      </p:pic>
      <p:pic>
        <p:nvPicPr>
          <p:cNvPr id="12" name="圖片 11">
            <a:extLst>
              <a:ext uri="{FF2B5EF4-FFF2-40B4-BE49-F238E27FC236}">
                <a16:creationId xmlns:a16="http://schemas.microsoft.com/office/drawing/2014/main" xmlns="" id="{FE28126F-A83F-4CE6-A370-34B0D8681982}"/>
              </a:ext>
            </a:extLst>
          </p:cNvPr>
          <p:cNvPicPr>
            <a:picLocks noChangeAspect="1"/>
          </p:cNvPicPr>
          <p:nvPr/>
        </p:nvPicPr>
        <p:blipFill>
          <a:blip r:embed="rId5"/>
          <a:stretch>
            <a:fillRect/>
          </a:stretch>
        </p:blipFill>
        <p:spPr>
          <a:xfrm>
            <a:off x="1890338" y="552168"/>
            <a:ext cx="5363323" cy="4039164"/>
          </a:xfrm>
          <a:prstGeom prst="rect">
            <a:avLst/>
          </a:prstGeom>
        </p:spPr>
      </p:pic>
      <p:pic>
        <p:nvPicPr>
          <p:cNvPr id="14" name="圖片 13">
            <a:extLst>
              <a:ext uri="{FF2B5EF4-FFF2-40B4-BE49-F238E27FC236}">
                <a16:creationId xmlns:a16="http://schemas.microsoft.com/office/drawing/2014/main" xmlns="" id="{3BE8F69E-A680-42AE-B3CA-55098A1DBEFA}"/>
              </a:ext>
            </a:extLst>
          </p:cNvPr>
          <p:cNvPicPr>
            <a:picLocks noChangeAspect="1"/>
          </p:cNvPicPr>
          <p:nvPr/>
        </p:nvPicPr>
        <p:blipFill>
          <a:blip r:embed="rId6"/>
          <a:stretch>
            <a:fillRect/>
          </a:stretch>
        </p:blipFill>
        <p:spPr>
          <a:xfrm>
            <a:off x="1895101" y="1342853"/>
            <a:ext cx="5353797" cy="2457793"/>
          </a:xfrm>
          <a:prstGeom prst="rect">
            <a:avLst/>
          </a:prstGeom>
        </p:spPr>
      </p:pic>
      <p:pic>
        <p:nvPicPr>
          <p:cNvPr id="18" name="圖片 17">
            <a:extLst>
              <a:ext uri="{FF2B5EF4-FFF2-40B4-BE49-F238E27FC236}">
                <a16:creationId xmlns:a16="http://schemas.microsoft.com/office/drawing/2014/main" xmlns="" id="{3D61FC57-2214-415F-AF0C-D10F64FB510C}"/>
              </a:ext>
            </a:extLst>
          </p:cNvPr>
          <p:cNvPicPr>
            <a:picLocks noChangeAspect="1"/>
          </p:cNvPicPr>
          <p:nvPr/>
        </p:nvPicPr>
        <p:blipFill>
          <a:blip r:embed="rId7"/>
          <a:stretch>
            <a:fillRect/>
          </a:stretch>
        </p:blipFill>
        <p:spPr>
          <a:xfrm>
            <a:off x="1890338" y="1338090"/>
            <a:ext cx="5363323" cy="2467319"/>
          </a:xfrm>
          <a:prstGeom prst="rect">
            <a:avLst/>
          </a:prstGeom>
        </p:spPr>
      </p:pic>
      <p:pic>
        <p:nvPicPr>
          <p:cNvPr id="20" name="圖片 19">
            <a:extLst>
              <a:ext uri="{FF2B5EF4-FFF2-40B4-BE49-F238E27FC236}">
                <a16:creationId xmlns:a16="http://schemas.microsoft.com/office/drawing/2014/main" xmlns="" id="{CCB18AD2-D3F5-4DEF-879D-74C0102A0831}"/>
              </a:ext>
            </a:extLst>
          </p:cNvPr>
          <p:cNvPicPr>
            <a:picLocks noChangeAspect="1"/>
          </p:cNvPicPr>
          <p:nvPr/>
        </p:nvPicPr>
        <p:blipFill>
          <a:blip r:embed="rId8"/>
          <a:stretch>
            <a:fillRect/>
          </a:stretch>
        </p:blipFill>
        <p:spPr>
          <a:xfrm>
            <a:off x="1928443" y="1095169"/>
            <a:ext cx="5287113" cy="2953162"/>
          </a:xfrm>
          <a:prstGeom prst="rect">
            <a:avLst/>
          </a:prstGeom>
        </p:spPr>
      </p:pic>
      <p:pic>
        <p:nvPicPr>
          <p:cNvPr id="22" name="圖片 21">
            <a:extLst>
              <a:ext uri="{FF2B5EF4-FFF2-40B4-BE49-F238E27FC236}">
                <a16:creationId xmlns:a16="http://schemas.microsoft.com/office/drawing/2014/main" xmlns="" id="{E0706AA9-D3EC-4E63-A763-800D093DCC0D}"/>
              </a:ext>
            </a:extLst>
          </p:cNvPr>
          <p:cNvPicPr>
            <a:picLocks noChangeAspect="1"/>
          </p:cNvPicPr>
          <p:nvPr/>
        </p:nvPicPr>
        <p:blipFill>
          <a:blip r:embed="rId9"/>
          <a:stretch>
            <a:fillRect/>
          </a:stretch>
        </p:blipFill>
        <p:spPr>
          <a:xfrm>
            <a:off x="2604813" y="1095169"/>
            <a:ext cx="3934374" cy="2953162"/>
          </a:xfrm>
          <a:prstGeom prst="rect">
            <a:avLst/>
          </a:prstGeom>
        </p:spPr>
      </p:pic>
    </p:spTree>
    <p:extLst>
      <p:ext uri="{BB962C8B-B14F-4D97-AF65-F5344CB8AC3E}">
        <p14:creationId xmlns:p14="http://schemas.microsoft.com/office/powerpoint/2010/main" val="13405037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55"/>
          <p:cNvSpPr txBox="1">
            <a:spLocks noGrp="1"/>
          </p:cNvSpPr>
          <p:nvPr>
            <p:ph type="title"/>
          </p:nvPr>
        </p:nvSpPr>
        <p:spPr>
          <a:xfrm>
            <a:off x="713225" y="36045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038" name="Google Shape;1038;p55"/>
          <p:cNvSpPr txBox="1">
            <a:spLocks noGrp="1"/>
          </p:cNvSpPr>
          <p:nvPr>
            <p:ph type="subTitle" idx="1"/>
          </p:nvPr>
        </p:nvSpPr>
        <p:spPr>
          <a:xfrm>
            <a:off x="713249" y="933150"/>
            <a:ext cx="7717475" cy="3849900"/>
          </a:xfrm>
          <a:prstGeom prst="rect">
            <a:avLst/>
          </a:prstGeom>
        </p:spPr>
        <p:txBody>
          <a:bodyPr spcFirstLastPara="1" wrap="square" lIns="91425" tIns="91425" rIns="91425" bIns="91425" anchor="ctr" anchorCtr="0">
            <a:noAutofit/>
          </a:bodyPr>
          <a:lstStyle/>
          <a:p>
            <a:pPr marL="0" indent="0">
              <a:buNone/>
            </a:pPr>
            <a:r>
              <a:rPr lang="en-US" b="1" dirty="0">
                <a:latin typeface="Lexend Peta"/>
                <a:sym typeface="Lexend Peta"/>
              </a:rPr>
              <a:t>Sigmoid</a:t>
            </a:r>
            <a:r>
              <a:rPr lang="zh-TW" altLang="en-US" b="1" dirty="0">
                <a:latin typeface="Lexend Peta"/>
                <a:sym typeface="Lexend Peta"/>
              </a:rPr>
              <a:t> </a:t>
            </a:r>
            <a:r>
              <a:rPr lang="en-US" b="1" dirty="0">
                <a:latin typeface="Lexend Peta"/>
                <a:sym typeface="Lexend Peta"/>
              </a:rPr>
              <a:t>vs</a:t>
            </a:r>
            <a:r>
              <a:rPr lang="zh-TW" altLang="en-US" b="1" dirty="0">
                <a:latin typeface="Lexend Peta"/>
                <a:sym typeface="Lexend Peta"/>
              </a:rPr>
              <a:t> </a:t>
            </a:r>
            <a:r>
              <a:rPr lang="en-US" b="1" dirty="0" err="1">
                <a:latin typeface="Lexend Peta"/>
                <a:sym typeface="Lexend Peta"/>
              </a:rPr>
              <a:t>Softmax</a:t>
            </a:r>
            <a:endParaRPr lang="en-US" b="1" dirty="0">
              <a:latin typeface="Lexend Peta"/>
              <a:sym typeface="Lexend Peta"/>
            </a:endParaRPr>
          </a:p>
          <a:p>
            <a:pPr marL="0" lvl="0" indent="0" algn="l" rtl="0">
              <a:spcBef>
                <a:spcPts val="0"/>
              </a:spcBef>
              <a:spcAft>
                <a:spcPts val="0"/>
              </a:spcAft>
              <a:buNone/>
            </a:pPr>
            <a:r>
              <a:rPr lang="en-US" dirty="0">
                <a:hlinkClick r:id="rId3">
                  <a:extLst>
                    <a:ext uri="{A12FA001-AC4F-418D-AE19-62706E023703}">
                      <ahyp:hlinkClr xmlns:ahyp="http://schemas.microsoft.com/office/drawing/2018/hyperlinkcolor" xmlns="" val="tx"/>
                    </a:ext>
                  </a:extLst>
                </a:hlinkClick>
              </a:rPr>
              <a:t>https://kknews.cc/zh-tw/tech/mnx39zz.html</a:t>
            </a:r>
            <a:endParaRPr lang="en-US" dirty="0"/>
          </a:p>
          <a:p>
            <a:pPr marL="0" indent="0">
              <a:buNone/>
            </a:pPr>
            <a:r>
              <a:rPr lang="en-US" b="1" dirty="0">
                <a:latin typeface="Lexend Peta"/>
                <a:sym typeface="Lexend Peta"/>
              </a:rPr>
              <a:t>How machine learning works</a:t>
            </a:r>
          </a:p>
          <a:p>
            <a:pPr marL="0" lvl="0" indent="0" algn="l" rtl="0">
              <a:spcBef>
                <a:spcPts val="0"/>
              </a:spcBef>
              <a:spcAft>
                <a:spcPts val="0"/>
              </a:spcAft>
              <a:buNone/>
            </a:pPr>
            <a:r>
              <a:rPr lang="en-US" dirty="0">
                <a:hlinkClick r:id="rId4">
                  <a:extLst>
                    <a:ext uri="{A12FA001-AC4F-418D-AE19-62706E023703}">
                      <ahyp:hlinkClr xmlns:ahyp="http://schemas.microsoft.com/office/drawing/2018/hyperlinkcolor" xmlns="" val="tx"/>
                    </a:ext>
                  </a:extLst>
                </a:hlinkClick>
              </a:rPr>
              <a:t>https://brohrer.mcknote.com/zh-Hant/how_machine_learning_works/</a:t>
            </a:r>
            <a:endParaRPr lang="en-US" dirty="0"/>
          </a:p>
          <a:p>
            <a:pPr marL="0" indent="0">
              <a:buNone/>
            </a:pPr>
            <a:r>
              <a:rPr lang="en-US" altLang="zh-TW" b="1" dirty="0">
                <a:latin typeface="Lexend Peta"/>
                <a:sym typeface="Lexend Peta"/>
              </a:rPr>
              <a:t>G</a:t>
            </a:r>
            <a:r>
              <a:rPr lang="en-US" b="1" dirty="0">
                <a:latin typeface="Lexend Peta"/>
                <a:sym typeface="Lexend Peta"/>
              </a:rPr>
              <a:t>radient descent</a:t>
            </a:r>
          </a:p>
          <a:p>
            <a:pPr marL="0" lvl="0" indent="0" algn="l" rtl="0">
              <a:spcBef>
                <a:spcPts val="0"/>
              </a:spcBef>
              <a:spcAft>
                <a:spcPts val="0"/>
              </a:spcAft>
              <a:buNone/>
            </a:pPr>
            <a:r>
              <a:rPr lang="en-US" dirty="0">
                <a:hlinkClick r:id="rId5">
                  <a:extLst>
                    <a:ext uri="{A12FA001-AC4F-418D-AE19-62706E023703}">
                      <ahyp:hlinkClr xmlns:ahyp="http://schemas.microsoft.com/office/drawing/2018/hyperlinkcolor" xmlns="" val="tx"/>
                    </a:ext>
                  </a:extLst>
                </a:hlinkClick>
              </a:rPr>
              <a:t>https://chih-sheng-huang821.medium.com/406e1fd001f</a:t>
            </a:r>
            <a:endParaRPr lang="en-US" dirty="0"/>
          </a:p>
          <a:p>
            <a:pPr marL="0" lvl="0" indent="0" algn="l" rtl="0">
              <a:spcBef>
                <a:spcPts val="0"/>
              </a:spcBef>
              <a:spcAft>
                <a:spcPts val="0"/>
              </a:spcAft>
              <a:buNone/>
            </a:pPr>
            <a:r>
              <a:rPr lang="en-US" altLang="zh-TW" b="1" dirty="0">
                <a:latin typeface="Lexend Peta"/>
                <a:sym typeface="Lexend Peta"/>
              </a:rPr>
              <a:t>LBP</a:t>
            </a:r>
          </a:p>
          <a:p>
            <a:pPr marL="0" lvl="0" indent="0">
              <a:buNone/>
            </a:pPr>
            <a:r>
              <a:rPr lang="en-US" altLang="zh-TW" dirty="0">
                <a:hlinkClick r:id="rId6">
                  <a:extLst>
                    <a:ext uri="{A12FA001-AC4F-418D-AE19-62706E023703}">
                      <ahyp:hlinkClr xmlns:ahyp="http://schemas.microsoft.com/office/drawing/2018/hyperlinkcolor" xmlns="" val="tx"/>
                    </a:ext>
                  </a:extLst>
                </a:hlinkClick>
              </a:rPr>
              <a:t>https://www.itread01.com/content/1546511226.html</a:t>
            </a:r>
            <a:endParaRPr lang="en-US" altLang="zh-TW" dirty="0"/>
          </a:p>
          <a:p>
            <a:pPr marL="0" lvl="0" indent="0">
              <a:buNone/>
            </a:pPr>
            <a:r>
              <a:rPr lang="en-US" altLang="zh-TW" dirty="0">
                <a:hlinkClick r:id="rId7">
                  <a:extLst>
                    <a:ext uri="{A12FA001-AC4F-418D-AE19-62706E023703}">
                      <ahyp:hlinkClr xmlns:ahyp="http://schemas.microsoft.com/office/drawing/2018/hyperlinkcolor" xmlns="" val="tx"/>
                    </a:ext>
                  </a:extLst>
                </a:hlinkClick>
              </a:rPr>
              <a:t>https://chtseng.wordpress.com/2017/04/07/</a:t>
            </a:r>
            <a:r>
              <a:rPr lang="zh-TW" altLang="en-US" dirty="0">
                <a:hlinkClick r:id="rId7">
                  <a:extLst>
                    <a:ext uri="{A12FA001-AC4F-418D-AE19-62706E023703}">
                      <ahyp:hlinkClr xmlns:ahyp="http://schemas.microsoft.com/office/drawing/2018/hyperlinkcolor" xmlns="" val="tx"/>
                    </a:ext>
                  </a:extLst>
                </a:hlinkClick>
              </a:rPr>
              <a:t>透過葉片紋理判斷植物種類</a:t>
            </a:r>
            <a:r>
              <a:rPr lang="en-US" altLang="zh-TW" dirty="0">
                <a:hlinkClick r:id="rId7">
                  <a:extLst>
                    <a:ext uri="{A12FA001-AC4F-418D-AE19-62706E023703}">
                      <ahyp:hlinkClr xmlns:ahyp="http://schemas.microsoft.com/office/drawing/2018/hyperlinkcolor" xmlns="" val="tx"/>
                    </a:ext>
                  </a:extLst>
                </a:hlinkClick>
              </a:rPr>
              <a:t>-</a:t>
            </a:r>
            <a:r>
              <a:rPr lang="zh-TW" altLang="en-US" dirty="0">
                <a:hlinkClick r:id="rId7">
                  <a:extLst>
                    <a:ext uri="{A12FA001-AC4F-418D-AE19-62706E023703}">
                      <ahyp:hlinkClr xmlns:ahyp="http://schemas.microsoft.com/office/drawing/2018/hyperlinkcolor" xmlns="" val="tx"/>
                    </a:ext>
                  </a:extLst>
                </a:hlinkClick>
              </a:rPr>
              <a:t>使用</a:t>
            </a:r>
            <a:r>
              <a:rPr lang="en-US" altLang="zh-TW" dirty="0" err="1">
                <a:hlinkClick r:id="rId7">
                  <a:extLst>
                    <a:ext uri="{A12FA001-AC4F-418D-AE19-62706E023703}">
                      <ahyp:hlinkClr xmlns:ahyp="http://schemas.microsoft.com/office/drawing/2018/hyperlinkcolor" xmlns="" val="tx"/>
                    </a:ext>
                  </a:extLst>
                </a:hlinkClick>
              </a:rPr>
              <a:t>lbp</a:t>
            </a:r>
            <a:r>
              <a:rPr lang="en-US" altLang="zh-TW" dirty="0">
                <a:hlinkClick r:id="rId7">
                  <a:extLst>
                    <a:ext uri="{A12FA001-AC4F-418D-AE19-62706E023703}">
                      <ahyp:hlinkClr xmlns:ahyp="http://schemas.microsoft.com/office/drawing/2018/hyperlinkcolor" xmlns="" val="tx"/>
                    </a:ext>
                  </a:extLst>
                </a:hlinkClick>
              </a:rPr>
              <a:t>/</a:t>
            </a:r>
            <a:endParaRPr lang="en-US" altLang="zh-TW" dirty="0"/>
          </a:p>
          <a:p>
            <a:pPr marL="0" lvl="0" indent="0">
              <a:buNone/>
            </a:pPr>
            <a:r>
              <a:rPr lang="en-US" altLang="zh-TW" b="1" dirty="0">
                <a:latin typeface="Lexend Peta"/>
              </a:rPr>
              <a:t>Pooling</a:t>
            </a:r>
          </a:p>
          <a:p>
            <a:pPr marL="0" indent="0">
              <a:buNone/>
            </a:pPr>
            <a:r>
              <a:rPr lang="en-US" altLang="zh-TW" dirty="0">
                <a:hlinkClick r:id="rId8">
                  <a:extLst>
                    <a:ext uri="{A12FA001-AC4F-418D-AE19-62706E023703}">
                      <ahyp:hlinkClr xmlns:ahyp="http://schemas.microsoft.com/office/drawing/2018/hyperlinkcolor" xmlns="" val="tx"/>
                    </a:ext>
                  </a:extLst>
                </a:hlinkClick>
              </a:rPr>
              <a:t>https://www.itread01.com/content/1548495910.html</a:t>
            </a:r>
            <a:endParaRPr lang="en-US" altLang="zh-TW" dirty="0"/>
          </a:p>
          <a:p>
            <a:pPr marL="0" indent="0">
              <a:buNone/>
            </a:pPr>
            <a:r>
              <a:rPr lang="en-US" altLang="zh-TW" b="1" dirty="0">
                <a:latin typeface="Lexend Peta"/>
              </a:rPr>
              <a:t>Data Augmentation</a:t>
            </a:r>
          </a:p>
          <a:p>
            <a:pPr marL="0" indent="0">
              <a:buNone/>
            </a:pPr>
            <a:r>
              <a:rPr lang="en-US" altLang="zh-TW" dirty="0">
                <a:hlinkClick r:id="rId9">
                  <a:extLst>
                    <a:ext uri="{A12FA001-AC4F-418D-AE19-62706E023703}">
                      <ahyp:hlinkClr xmlns:ahyp="http://schemas.microsoft.com/office/drawing/2018/hyperlinkcolor" xmlns="" val="tx"/>
                    </a:ext>
                  </a:extLst>
                </a:hlinkClick>
              </a:rPr>
              <a:t>https://blog.cavedu.com/2019/07/18/data-augmentation/</a:t>
            </a:r>
            <a:endParaRPr lang="en-US" altLang="zh-TW" dirty="0"/>
          </a:p>
          <a:p>
            <a:pPr marL="0" lvl="0" indent="0">
              <a:buNone/>
            </a:pPr>
            <a:endParaRPr lang="en-US" altLang="zh-TW" dirty="0"/>
          </a:p>
        </p:txBody>
      </p:sp>
    </p:spTree>
    <p:extLst>
      <p:ext uri="{BB962C8B-B14F-4D97-AF65-F5344CB8AC3E}">
        <p14:creationId xmlns:p14="http://schemas.microsoft.com/office/powerpoint/2010/main" val="3144023572"/>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9"/>
        <p:cNvGrpSpPr/>
        <p:nvPr/>
      </p:nvGrpSpPr>
      <p:grpSpPr>
        <a:xfrm>
          <a:off x="0" y="0"/>
          <a:ext cx="0" cy="0"/>
          <a:chOff x="0" y="0"/>
          <a:chExt cx="0" cy="0"/>
        </a:xfrm>
      </p:grpSpPr>
      <p:pic>
        <p:nvPicPr>
          <p:cNvPr id="410" name="Google Shape;410;p37"/>
          <p:cNvPicPr preferRelativeResize="0"/>
          <p:nvPr/>
        </p:nvPicPr>
        <p:blipFill rotWithShape="1">
          <a:blip r:embed="rId3">
            <a:alphaModFix/>
          </a:blip>
          <a:srcRect l="26954" t="21186" r="30308" b="2848"/>
          <a:stretch/>
        </p:blipFill>
        <p:spPr>
          <a:xfrm rot="10800000">
            <a:off x="3549359" y="1547559"/>
            <a:ext cx="2048400" cy="2048400"/>
          </a:xfrm>
          <a:prstGeom prst="ellipse">
            <a:avLst/>
          </a:prstGeom>
          <a:noFill/>
          <a:ln>
            <a:noFill/>
          </a:ln>
        </p:spPr>
      </p:pic>
      <p:sp>
        <p:nvSpPr>
          <p:cNvPr id="411" name="Google Shape;411;p37"/>
          <p:cNvSpPr/>
          <p:nvPr/>
        </p:nvSpPr>
        <p:spPr>
          <a:xfrm>
            <a:off x="3548159" y="1546359"/>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7"/>
          <p:cNvGrpSpPr/>
          <p:nvPr/>
        </p:nvGrpSpPr>
        <p:grpSpPr>
          <a:xfrm>
            <a:off x="3341300" y="1120300"/>
            <a:ext cx="2464500" cy="2683527"/>
            <a:chOff x="3341300" y="1120300"/>
            <a:chExt cx="2464500" cy="2683527"/>
          </a:xfrm>
        </p:grpSpPr>
        <p:sp>
          <p:nvSpPr>
            <p:cNvPr id="413" name="Google Shape;413;p37"/>
            <p:cNvSpPr/>
            <p:nvPr/>
          </p:nvSpPr>
          <p:spPr>
            <a:xfrm>
              <a:off x="3341300" y="1339627"/>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4314466" y="1120300"/>
              <a:ext cx="518100" cy="51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7"/>
          <p:cNvGrpSpPr/>
          <p:nvPr/>
        </p:nvGrpSpPr>
        <p:grpSpPr>
          <a:xfrm>
            <a:off x="484635" y="310903"/>
            <a:ext cx="8174701" cy="4521644"/>
            <a:chOff x="484635" y="310903"/>
            <a:chExt cx="8174701" cy="4521644"/>
          </a:xfrm>
        </p:grpSpPr>
        <p:sp>
          <p:nvSpPr>
            <p:cNvPr id="416" name="Google Shape;416;p37"/>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417" name="Google Shape;417;p37"/>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418" name="Google Shape;418;p37"/>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419" name="Google Shape;419;p37"/>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sp>
        <p:nvSpPr>
          <p:cNvPr id="23" name="文字版面配置區 2">
            <a:extLst>
              <a:ext uri="{FF2B5EF4-FFF2-40B4-BE49-F238E27FC236}">
                <a16:creationId xmlns:a16="http://schemas.microsoft.com/office/drawing/2014/main" xmlns="" id="{79ECE398-9341-4A72-8687-A429DC1BC91D}"/>
              </a:ext>
            </a:extLst>
          </p:cNvPr>
          <p:cNvSpPr txBox="1">
            <a:spLocks/>
          </p:cNvSpPr>
          <p:nvPr/>
        </p:nvSpPr>
        <p:spPr>
          <a:xfrm>
            <a:off x="1309675" y="3052638"/>
            <a:ext cx="6524700" cy="466800"/>
          </a:xfrm>
          <a:prstGeom prst="rect">
            <a:avLst/>
          </a:prstGeom>
        </p:spPr>
        <p:txBody>
          <a:bodyPr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27000" algn="ctr"/>
            <a:r>
              <a:rPr lang="en-US" altLang="zh-TW" sz="3000" dirty="0">
                <a:solidFill>
                  <a:schemeClr val="tx1"/>
                </a:solidFill>
              </a:rPr>
              <a:t>Introduction</a:t>
            </a:r>
          </a:p>
        </p:txBody>
      </p:sp>
      <p:sp>
        <p:nvSpPr>
          <p:cNvPr id="24" name="標題 4">
            <a:extLst>
              <a:ext uri="{FF2B5EF4-FFF2-40B4-BE49-F238E27FC236}">
                <a16:creationId xmlns:a16="http://schemas.microsoft.com/office/drawing/2014/main" xmlns="" id="{787ABF5A-9ED7-4CD7-92EA-8A0E50552118}"/>
              </a:ext>
            </a:extLst>
          </p:cNvPr>
          <p:cNvSpPr>
            <a:spLocks noGrp="1"/>
          </p:cNvSpPr>
          <p:nvPr>
            <p:ph type="title"/>
          </p:nvPr>
        </p:nvSpPr>
        <p:spPr>
          <a:xfrm>
            <a:off x="1309675" y="1624063"/>
            <a:ext cx="6524700" cy="1428600"/>
          </a:xfrm>
        </p:spPr>
        <p:txBody>
          <a:bodyPr anchor="ctr"/>
          <a:lstStyle/>
          <a:p>
            <a:r>
              <a:rPr lang="zh-TW" altLang="en-US" sz="5000" dirty="0"/>
              <a:t>緒論</a:t>
            </a: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緒論</a:t>
            </a:r>
            <a:endParaRPr dirty="0"/>
          </a:p>
        </p:txBody>
      </p:sp>
      <p:sp>
        <p:nvSpPr>
          <p:cNvPr id="202" name="Google Shape;202;p29"/>
          <p:cNvSpPr txBox="1">
            <a:spLocks noGrp="1"/>
          </p:cNvSpPr>
          <p:nvPr>
            <p:ph type="body" idx="1"/>
          </p:nvPr>
        </p:nvSpPr>
        <p:spPr>
          <a:xfrm>
            <a:off x="713225" y="959800"/>
            <a:ext cx="7717500" cy="37966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mj-lt"/>
              <a:buAutoNum type="arabicPeriod"/>
            </a:pPr>
            <a:r>
              <a:rPr lang="zh-TW" altLang="en-US" dirty="0">
                <a:latin typeface="微軟正黑體" panose="020B0604030504040204" pitchFamily="34" charset="-120"/>
                <a:ea typeface="微軟正黑體" panose="020B0604030504040204" pitchFamily="34" charset="-120"/>
              </a:rPr>
              <a:t>研究動機</a:t>
            </a:r>
            <a:r>
              <a:rPr lang="en-US" altLang="zh-TW" dirty="0">
                <a:latin typeface="微軟正黑體" panose="020B0604030504040204" pitchFamily="34" charset="-120"/>
                <a:ea typeface="微軟正黑體" panose="020B0604030504040204" pitchFamily="34" charset="-120"/>
              </a:rPr>
              <a:t>:</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在眾多產業力求自動化轉型的時代下，醫療照護仍然是自動化程度相對低弱的勞力密集產業。不論自動化程度再高，若是不能讓機器感知人的情緒，機器將難以取代第一線的衣料產業勞工。</a:t>
            </a:r>
            <a:r>
              <a:rPr lang="en-US" altLang="zh-TW" dirty="0">
                <a:latin typeface="微軟正黑體" panose="020B0604030504040204" pitchFamily="34" charset="-120"/>
                <a:ea typeface="微軟正黑體" panose="020B0604030504040204" pitchFamily="34" charset="-120"/>
              </a:rPr>
              <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對於醫療照護產業而言，</a:t>
            </a:r>
            <a:r>
              <a:rPr lang="zh-TW" altLang="en-US" dirty="0">
                <a:solidFill>
                  <a:srgbClr val="FF0000"/>
                </a:solidFill>
                <a:latin typeface="微軟正黑體" panose="020B0604030504040204" pitchFamily="34" charset="-120"/>
                <a:ea typeface="微軟正黑體" panose="020B0604030504040204" pitchFamily="34" charset="-120"/>
              </a:rPr>
              <a:t>疼痛表情最具有檢出價值</a:t>
            </a:r>
            <a:r>
              <a:rPr lang="zh-TW" altLang="en-US" dirty="0">
                <a:latin typeface="微軟正黑體" panose="020B0604030504040204" pitchFamily="34" charset="-120"/>
                <a:ea typeface="微軟正黑體" panose="020B0604030504040204" pitchFamily="34" charset="-120"/>
              </a:rPr>
              <a:t>，但相關研究卻還在起步階段，不論數量與關注程度皆遠落後於其他表情辨識技術，使得其應用發展受限。</a:t>
            </a:r>
            <a:endParaRPr lang="en-US" altLang="zh-TW" dirty="0">
              <a:latin typeface="微軟正黑體" panose="020B0604030504040204" pitchFamily="34" charset="-120"/>
              <a:ea typeface="微軟正黑體" panose="020B0604030504040204" pitchFamily="34" charset="-120"/>
            </a:endParaRPr>
          </a:p>
          <a:p>
            <a:pPr marL="342900" lvl="0" indent="-342900" algn="l" rtl="0">
              <a:spcBef>
                <a:spcPts val="0"/>
              </a:spcBef>
              <a:spcAft>
                <a:spcPts val="0"/>
              </a:spcAft>
              <a:buFont typeface="+mj-lt"/>
              <a:buAutoNum type="arabicPeriod"/>
            </a:pPr>
            <a:r>
              <a:rPr lang="zh-TW" altLang="en-US" dirty="0">
                <a:latin typeface="微軟正黑體" panose="020B0604030504040204" pitchFamily="34" charset="-120"/>
                <a:ea typeface="微軟正黑體" panose="020B0604030504040204" pitchFamily="34" charset="-120"/>
              </a:rPr>
              <a:t>論文架構</a:t>
            </a:r>
            <a:r>
              <a:rPr lang="en-US" altLang="zh-TW" dirty="0">
                <a:latin typeface="微軟正黑體" panose="020B0604030504040204" pitchFamily="34" charset="-120"/>
                <a:ea typeface="微軟正黑體" panose="020B0604030504040204" pitchFamily="34" charset="-120"/>
              </a:rPr>
              <a:t>:</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一個典型的辨識系統，可以分為</a:t>
            </a:r>
            <a:r>
              <a:rPr lang="zh-TW" altLang="en-US" dirty="0">
                <a:solidFill>
                  <a:srgbClr val="FF0000"/>
                </a:solidFill>
                <a:latin typeface="微軟正黑體" panose="020B0604030504040204" pitchFamily="34" charset="-120"/>
                <a:ea typeface="微軟正黑體" panose="020B0604030504040204" pitchFamily="34" charset="-120"/>
              </a:rPr>
              <a:t>特徵截取</a:t>
            </a:r>
            <a:r>
              <a:rPr lang="zh-TW" altLang="en-US" dirty="0">
                <a:latin typeface="微軟正黑體" panose="020B0604030504040204" pitchFamily="34" charset="-120"/>
                <a:ea typeface="微軟正黑體" panose="020B0604030504040204" pitchFamily="34" charset="-120"/>
              </a:rPr>
              <a:t>與</a:t>
            </a:r>
            <a:r>
              <a:rPr lang="zh-TW" altLang="en-US" dirty="0">
                <a:solidFill>
                  <a:srgbClr val="FF0000"/>
                </a:solidFill>
                <a:latin typeface="微軟正黑體" panose="020B0604030504040204" pitchFamily="34" charset="-120"/>
                <a:ea typeface="微軟正黑體" panose="020B0604030504040204" pitchFamily="34" charset="-120"/>
              </a:rPr>
              <a:t>辨識模型</a:t>
            </a:r>
            <a:r>
              <a:rPr lang="zh-TW" altLang="en-US" dirty="0">
                <a:latin typeface="微軟正黑體" panose="020B0604030504040204" pitchFamily="34" charset="-120"/>
                <a:ea typeface="微軟正黑體" panose="020B0604030504040204" pitchFamily="34" charset="-120"/>
              </a:rPr>
              <a:t>兩大部分，截取何種特徵往往由人工定義，只有便是模型的訓練較為自動化。</a:t>
            </a:r>
            <a:r>
              <a:rPr lang="en-US" altLang="zh-TW" dirty="0">
                <a:latin typeface="微軟正黑體" panose="020B0604030504040204" pitchFamily="34" charset="-120"/>
                <a:ea typeface="微軟正黑體" panose="020B0604030504040204" pitchFamily="34" charset="-120"/>
              </a:rPr>
              <a:t/>
            </a:r>
            <a:br>
              <a:rPr lang="en-US" altLang="zh-TW" dirty="0">
                <a:latin typeface="微軟正黑體" panose="020B0604030504040204" pitchFamily="34" charset="-120"/>
                <a:ea typeface="微軟正黑體" panose="020B0604030504040204" pitchFamily="34" charset="-120"/>
              </a:rPr>
            </a:br>
            <a:r>
              <a:rPr lang="zh-TW" altLang="en-US" dirty="0">
                <a:solidFill>
                  <a:srgbClr val="FF0000"/>
                </a:solidFill>
                <a:latin typeface="微軟正黑體" panose="020B0604030504040204" pitchFamily="34" charset="-120"/>
                <a:ea typeface="微軟正黑體" panose="020B0604030504040204" pitchFamily="34" charset="-120"/>
              </a:rPr>
              <a:t>深度學習</a:t>
            </a:r>
            <a:r>
              <a:rPr lang="en-US" altLang="zh-TW" dirty="0">
                <a:solidFill>
                  <a:srgbClr val="FF0000"/>
                </a:solidFill>
                <a:latin typeface="微軟正黑體" panose="020B0604030504040204" pitchFamily="34" charset="-120"/>
                <a:ea typeface="微軟正黑體" panose="020B0604030504040204" pitchFamily="34" charset="-120"/>
              </a:rPr>
              <a:t>(Deep Learning)</a:t>
            </a:r>
            <a:r>
              <a:rPr lang="zh-TW" altLang="en-US" dirty="0">
                <a:latin typeface="微軟正黑體" panose="020B0604030504040204" pitchFamily="34" charset="-120"/>
                <a:ea typeface="微軟正黑體" panose="020B0604030504040204" pitchFamily="34" charset="-120"/>
              </a:rPr>
              <a:t>已經不再強調由人工高度干涉特徵選擇，而是對資料做出適度的強化與降低維度後，交由機器自動學習特徵，提取資料抽象關聯。</a:t>
            </a:r>
            <a:r>
              <a:rPr lang="en-US" altLang="zh-TW" dirty="0">
                <a:latin typeface="微軟正黑體" panose="020B0604030504040204" pitchFamily="34" charset="-120"/>
                <a:ea typeface="微軟正黑體" panose="020B0604030504040204" pitchFamily="34" charset="-120"/>
              </a:rPr>
              <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以</a:t>
            </a:r>
            <a:r>
              <a:rPr lang="zh-TW" altLang="en-US" dirty="0">
                <a:solidFill>
                  <a:srgbClr val="FF0000"/>
                </a:solidFill>
                <a:latin typeface="微軟正黑體" panose="020B0604030504040204" pitchFamily="34" charset="-120"/>
                <a:ea typeface="微軟正黑體" panose="020B0604030504040204" pitchFamily="34" charset="-120"/>
              </a:rPr>
              <a:t>回歸類神經網路</a:t>
            </a:r>
            <a:r>
              <a:rPr lang="zh-TW" altLang="en-US" dirty="0">
                <a:latin typeface="微軟正黑體" panose="020B0604030504040204" pitchFamily="34" charset="-120"/>
                <a:ea typeface="微軟正黑體" panose="020B0604030504040204" pitchFamily="34" charset="-120"/>
              </a:rPr>
              <a:t>維辨識模型，同時嘗試上述兩種特徵截取法，比較不同方法對疼痛影像資料庫的逼近與泛化能力</a:t>
            </a:r>
            <a:endParaRPr lang="en-US" altLang="zh-TW" dirty="0">
              <a:latin typeface="微軟正黑體" panose="020B0604030504040204" pitchFamily="34" charset="-120"/>
              <a:ea typeface="微軟正黑體" panose="020B0604030504040204" pitchFamily="34" charset="-120"/>
            </a:endParaRPr>
          </a:p>
          <a:p>
            <a:pPr marL="342900" lvl="0" indent="-342900" algn="l" rtl="0">
              <a:spcBef>
                <a:spcPts val="0"/>
              </a:spcBef>
              <a:spcAft>
                <a:spcPts val="0"/>
              </a:spcAft>
              <a:buFont typeface="+mj-lt"/>
              <a:buAutoNum type="arabicPeriod"/>
            </a:pPr>
            <a:r>
              <a:rPr lang="zh-TW" altLang="en-US" dirty="0">
                <a:latin typeface="微軟正黑體" panose="020B0604030504040204" pitchFamily="34" charset="-120"/>
                <a:ea typeface="微軟正黑體" panose="020B0604030504040204" pitchFamily="34" charset="-120"/>
              </a:rPr>
              <a:t>論文貢獻</a:t>
            </a:r>
            <a:r>
              <a:rPr lang="en-US" altLang="zh-TW" dirty="0">
                <a:latin typeface="微軟正黑體" panose="020B0604030504040204" pitchFamily="34" charset="-120"/>
                <a:ea typeface="微軟正黑體" panose="020B0604030504040204" pitchFamily="34" charset="-120"/>
              </a:rPr>
              <a:t>:</a:t>
            </a:r>
            <a:br>
              <a:rPr lang="en-US" altLang="zh-TW" dirty="0">
                <a:latin typeface="微軟正黑體" panose="020B0604030504040204" pitchFamily="34" charset="-120"/>
                <a:ea typeface="微軟正黑體" panose="020B0604030504040204" pitchFamily="34" charset="-120"/>
              </a:rPr>
            </a:br>
            <a:r>
              <a:rPr lang="zh-TW" altLang="en-US" dirty="0">
                <a:latin typeface="微軟正黑體" panose="020B0604030504040204" pitchFamily="34" charset="-120"/>
                <a:ea typeface="微軟正黑體" panose="020B0604030504040204" pitchFamily="34" charset="-120"/>
              </a:rPr>
              <a:t>證實特徵學習在</a:t>
            </a:r>
            <a:r>
              <a:rPr lang="zh-TW" altLang="en-US" dirty="0">
                <a:solidFill>
                  <a:srgbClr val="FF0000"/>
                </a:solidFill>
                <a:latin typeface="微軟正黑體" panose="020B0604030504040204" pitchFamily="34" charset="-120"/>
                <a:ea typeface="微軟正黑體" panose="020B0604030504040204" pitchFamily="34" charset="-120"/>
              </a:rPr>
              <a:t>臉部影像疼痛估測</a:t>
            </a:r>
            <a:r>
              <a:rPr lang="zh-TW" altLang="en-US" dirty="0">
                <a:latin typeface="微軟正黑體" panose="020B0604030504040204" pitchFamily="34" charset="-120"/>
                <a:ea typeface="微軟正黑體" panose="020B0604030504040204" pitchFamily="34" charset="-120"/>
              </a:rPr>
              <a:t>上的可行性。</a:t>
            </a:r>
            <a:endParaRPr dirty="0">
              <a:latin typeface="微軟正黑體" panose="020B0604030504040204" pitchFamily="34" charset="-120"/>
              <a:ea typeface="微軟正黑體" panose="020B0604030504040204" pitchFamily="34" charset="-12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6"/>
        <p:cNvGrpSpPr/>
        <p:nvPr/>
      </p:nvGrpSpPr>
      <p:grpSpPr>
        <a:xfrm>
          <a:off x="0" y="0"/>
          <a:ext cx="0" cy="0"/>
          <a:chOff x="0" y="0"/>
          <a:chExt cx="0" cy="0"/>
        </a:xfrm>
      </p:grpSpPr>
      <p:pic>
        <p:nvPicPr>
          <p:cNvPr id="617" name="Google Shape;617;p45"/>
          <p:cNvPicPr preferRelativeResize="0"/>
          <p:nvPr/>
        </p:nvPicPr>
        <p:blipFill rotWithShape="1">
          <a:blip r:embed="rId3">
            <a:alphaModFix/>
          </a:blip>
          <a:srcRect l="38742" t="30084" r="38854" b="30095"/>
          <a:stretch/>
        </p:blipFill>
        <p:spPr>
          <a:xfrm rot="10800000">
            <a:off x="3543164" y="1547475"/>
            <a:ext cx="2048400" cy="2048400"/>
          </a:xfrm>
          <a:prstGeom prst="ellipse">
            <a:avLst/>
          </a:prstGeom>
          <a:noFill/>
          <a:ln>
            <a:noFill/>
          </a:ln>
        </p:spPr>
      </p:pic>
      <p:sp>
        <p:nvSpPr>
          <p:cNvPr id="618" name="Google Shape;618;p45"/>
          <p:cNvSpPr/>
          <p:nvPr/>
        </p:nvSpPr>
        <p:spPr>
          <a:xfrm>
            <a:off x="3541971" y="1546284"/>
            <a:ext cx="2050800" cy="2050800"/>
          </a:xfrm>
          <a:prstGeom prst="ellipse">
            <a:avLst/>
          </a:prstGeom>
          <a:solidFill>
            <a:srgbClr val="030303">
              <a:alpha val="48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45"/>
          <p:cNvGrpSpPr/>
          <p:nvPr/>
        </p:nvGrpSpPr>
        <p:grpSpPr>
          <a:xfrm>
            <a:off x="484635" y="310903"/>
            <a:ext cx="8174701" cy="4521644"/>
            <a:chOff x="484635" y="310903"/>
            <a:chExt cx="8174701" cy="4521644"/>
          </a:xfrm>
        </p:grpSpPr>
        <p:sp>
          <p:nvSpPr>
            <p:cNvPr id="620" name="Google Shape;620;p45"/>
            <p:cNvSpPr/>
            <p:nvPr/>
          </p:nvSpPr>
          <p:spPr>
            <a:xfrm>
              <a:off x="484635"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621" name="Google Shape;621;p45"/>
            <p:cNvSpPr/>
            <p:nvPr/>
          </p:nvSpPr>
          <p:spPr>
            <a:xfrm rot="-5400000">
              <a:off x="491410" y="445535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622" name="Google Shape;622;p45"/>
            <p:cNvSpPr/>
            <p:nvPr/>
          </p:nvSpPr>
          <p:spPr>
            <a:xfrm flipH="1">
              <a:off x="8280691" y="310903"/>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sp>
          <p:nvSpPr>
            <p:cNvPr id="623" name="Google Shape;623;p45"/>
            <p:cNvSpPr/>
            <p:nvPr/>
          </p:nvSpPr>
          <p:spPr>
            <a:xfrm rot="5400000" flipH="1">
              <a:off x="8286066" y="4459278"/>
              <a:ext cx="369338" cy="377201"/>
            </a:xfrm>
            <a:custGeom>
              <a:avLst/>
              <a:gdLst/>
              <a:ahLst/>
              <a:cxnLst/>
              <a:rect l="l" t="t" r="r" b="b"/>
              <a:pathLst>
                <a:path w="47488" h="48499" extrusionOk="0">
                  <a:moveTo>
                    <a:pt x="0" y="48499"/>
                  </a:moveTo>
                  <a:lnTo>
                    <a:pt x="0" y="0"/>
                  </a:lnTo>
                  <a:lnTo>
                    <a:pt x="47488" y="0"/>
                  </a:lnTo>
                </a:path>
              </a:pathLst>
            </a:custGeom>
            <a:noFill/>
            <a:ln w="28575" cap="flat" cmpd="sng">
              <a:solidFill>
                <a:schemeClr val="dk1"/>
              </a:solidFill>
              <a:prstDash val="solid"/>
              <a:round/>
              <a:headEnd type="none" w="med" len="med"/>
              <a:tailEnd type="none" w="med" len="med"/>
            </a:ln>
          </p:spPr>
        </p:sp>
      </p:grpSp>
      <p:grpSp>
        <p:nvGrpSpPr>
          <p:cNvPr id="625" name="Google Shape;625;p45"/>
          <p:cNvGrpSpPr/>
          <p:nvPr/>
        </p:nvGrpSpPr>
        <p:grpSpPr>
          <a:xfrm>
            <a:off x="3341300" y="1120300"/>
            <a:ext cx="2464500" cy="2683527"/>
            <a:chOff x="3341300" y="1120300"/>
            <a:chExt cx="2464500" cy="2683527"/>
          </a:xfrm>
        </p:grpSpPr>
        <p:sp>
          <p:nvSpPr>
            <p:cNvPr id="626" name="Google Shape;626;p45"/>
            <p:cNvSpPr/>
            <p:nvPr/>
          </p:nvSpPr>
          <p:spPr>
            <a:xfrm>
              <a:off x="3341300" y="1339627"/>
              <a:ext cx="2464500" cy="24642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4314466" y="1120300"/>
              <a:ext cx="518100" cy="51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文字版面配置區 2">
            <a:extLst>
              <a:ext uri="{FF2B5EF4-FFF2-40B4-BE49-F238E27FC236}">
                <a16:creationId xmlns:a16="http://schemas.microsoft.com/office/drawing/2014/main" xmlns="" id="{EE235FC1-CDA6-4164-81C5-15F8C88D9CBA}"/>
              </a:ext>
            </a:extLst>
          </p:cNvPr>
          <p:cNvSpPr>
            <a:spLocks noGrp="1"/>
          </p:cNvSpPr>
          <p:nvPr>
            <p:ph type="body" idx="1"/>
          </p:nvPr>
        </p:nvSpPr>
        <p:spPr/>
        <p:txBody>
          <a:bodyPr anchor="ctr"/>
          <a:lstStyle/>
          <a:p>
            <a:pPr marL="127000" indent="0">
              <a:buNone/>
            </a:pPr>
            <a:r>
              <a:rPr lang="en-US" altLang="zh-TW" sz="3000" dirty="0">
                <a:latin typeface="Arial" panose="020B0604020202020204" pitchFamily="34" charset="0"/>
                <a:cs typeface="Arial" panose="020B0604020202020204" pitchFamily="34" charset="0"/>
              </a:rPr>
              <a:t>Neural Network</a:t>
            </a:r>
            <a:endParaRPr lang="zh-TW" altLang="en-US" sz="3000" dirty="0">
              <a:latin typeface="Arial" panose="020B0604020202020204" pitchFamily="34" charset="0"/>
              <a:cs typeface="Arial" panose="020B0604020202020204" pitchFamily="34" charset="0"/>
            </a:endParaRPr>
          </a:p>
        </p:txBody>
      </p:sp>
      <p:sp>
        <p:nvSpPr>
          <p:cNvPr id="5" name="標題 4">
            <a:extLst>
              <a:ext uri="{FF2B5EF4-FFF2-40B4-BE49-F238E27FC236}">
                <a16:creationId xmlns:a16="http://schemas.microsoft.com/office/drawing/2014/main" xmlns="" id="{910A0FBF-BE6E-4533-8DEC-346538AD9063}"/>
              </a:ext>
            </a:extLst>
          </p:cNvPr>
          <p:cNvSpPr>
            <a:spLocks noGrp="1"/>
          </p:cNvSpPr>
          <p:nvPr>
            <p:ph type="title"/>
          </p:nvPr>
        </p:nvSpPr>
        <p:spPr/>
        <p:txBody>
          <a:bodyPr/>
          <a:lstStyle/>
          <a:p>
            <a:r>
              <a:rPr lang="zh-TW" altLang="en-US" sz="5000" dirty="0"/>
              <a:t>類神經網路介紹</a:t>
            </a: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pPr algn="ctr"/>
            <a:r>
              <a:rPr lang="zh-TW" altLang="en-US" sz="3000" b="0" dirty="0">
                <a:solidFill>
                  <a:schemeClr val="bg1"/>
                </a:solidFill>
                <a:latin typeface="DFKai-sb" panose="03000509000000000000" pitchFamily="65" charset="-120"/>
                <a:ea typeface="DFKai-sb" panose="03000509000000000000" pitchFamily="65" charset="-120"/>
              </a:rPr>
              <a:t>單層感知器</a:t>
            </a:r>
            <a:endParaRPr lang="zh-TW" altLang="en-US" sz="3000" b="0" dirty="0">
              <a:solidFill>
                <a:schemeClr val="bg1"/>
              </a:solidFill>
            </a:endParaRPr>
          </a:p>
        </p:txBody>
      </p:sp>
      <p:pic>
        <p:nvPicPr>
          <p:cNvPr id="2050" name="Picture 2">
            <a:extLst>
              <a:ext uri="{FF2B5EF4-FFF2-40B4-BE49-F238E27FC236}">
                <a16:creationId xmlns:a16="http://schemas.microsoft.com/office/drawing/2014/main" xmlns="" id="{84EDC2DB-77D8-488D-9595-BE206CF189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1675" y="1219200"/>
            <a:ext cx="520065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0545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713225" y="387100"/>
            <a:ext cx="7717500" cy="572700"/>
          </a:xfrm>
          <a:prstGeom prst="rect">
            <a:avLst/>
          </a:prstGeom>
        </p:spPr>
        <p:txBody>
          <a:bodyPr spcFirstLastPara="1" wrap="square" lIns="91425" tIns="91425" rIns="91425" bIns="91425" anchor="t" anchorCtr="0">
            <a:noAutofit/>
          </a:bodyPr>
          <a:lstStyle/>
          <a:p>
            <a:r>
              <a:rPr lang="zh-TW" altLang="en-US" sz="3000" b="0" dirty="0">
                <a:solidFill>
                  <a:schemeClr val="bg1"/>
                </a:solidFill>
                <a:latin typeface="DFKai-sb" panose="03000509000000000000" pitchFamily="65" charset="-120"/>
                <a:ea typeface="DFKai-sb" panose="03000509000000000000" pitchFamily="65" charset="-120"/>
              </a:rPr>
              <a:t>多層感知器</a:t>
            </a:r>
            <a:endParaRPr lang="zh-TW" altLang="en-US" sz="3000" b="0" dirty="0">
              <a:solidFill>
                <a:schemeClr val="bg1"/>
              </a:solidFill>
            </a:endParaRPr>
          </a:p>
        </p:txBody>
      </p:sp>
      <p:sp>
        <p:nvSpPr>
          <p:cNvPr id="6" name="Google Shape;202;p29">
            <a:extLst>
              <a:ext uri="{FF2B5EF4-FFF2-40B4-BE49-F238E27FC236}">
                <a16:creationId xmlns:a16="http://schemas.microsoft.com/office/drawing/2014/main" xmlns="" id="{CAB12338-10F8-4C9C-A53D-EC4CFF818B27}"/>
              </a:ext>
            </a:extLst>
          </p:cNvPr>
          <p:cNvSpPr txBox="1">
            <a:spLocks noGrp="1"/>
          </p:cNvSpPr>
          <p:nvPr>
            <p:ph type="body" idx="1"/>
          </p:nvPr>
        </p:nvSpPr>
        <p:spPr>
          <a:xfrm>
            <a:off x="713225" y="959800"/>
            <a:ext cx="7717500" cy="37966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Wingdings" panose="05000000000000000000" pitchFamily="2" charset="2"/>
              <a:buChar char="l"/>
            </a:pPr>
            <a:r>
              <a:rPr lang="zh-TW" altLang="en-US" sz="1800" dirty="0">
                <a:latin typeface="微軟正黑體" panose="020B0604030504040204" pitchFamily="34" charset="-120"/>
                <a:ea typeface="微軟正黑體" panose="020B0604030504040204" pitchFamily="34" charset="-120"/>
              </a:rPr>
              <a:t>輸入層</a:t>
            </a:r>
            <a:r>
              <a:rPr lang="en-US" altLang="zh-TW" sz="1800" dirty="0">
                <a:latin typeface="微軟正黑體" panose="020B0604030504040204" pitchFamily="34" charset="-120"/>
                <a:ea typeface="微軟正黑體" panose="020B0604030504040204" pitchFamily="34" charset="-120"/>
              </a:rPr>
              <a:t>:</a:t>
            </a:r>
            <a:br>
              <a:rPr lang="en-US" altLang="zh-TW" sz="1800" dirty="0">
                <a:latin typeface="微軟正黑體" panose="020B0604030504040204" pitchFamily="34" charset="-120"/>
                <a:ea typeface="微軟正黑體" panose="020B0604030504040204" pitchFamily="34" charset="-120"/>
              </a:rPr>
            </a:br>
            <a:r>
              <a:rPr lang="zh-TW" altLang="en-US" sz="1800" dirty="0">
                <a:latin typeface="微軟正黑體" panose="020B0604030504040204" pitchFamily="34" charset="-120"/>
                <a:ea typeface="微軟正黑體" panose="020B0604030504040204" pitchFamily="34" charset="-120"/>
              </a:rPr>
              <a:t>輸入層只有一層，屬於不可訓練層，不具任何權重參數，僅作為接收資料用。</a:t>
            </a:r>
            <a:r>
              <a:rPr lang="en-US" altLang="zh-TW" sz="1800" dirty="0">
                <a:latin typeface="微軟正黑體" panose="020B0604030504040204" pitchFamily="34" charset="-120"/>
                <a:ea typeface="微軟正黑體" panose="020B0604030504040204" pitchFamily="34" charset="-120"/>
              </a:rPr>
              <a:t/>
            </a:r>
            <a:br>
              <a:rPr lang="en-US" altLang="zh-TW" sz="1800" dirty="0">
                <a:latin typeface="微軟正黑體" panose="020B0604030504040204" pitchFamily="34" charset="-120"/>
                <a:ea typeface="微軟正黑體" panose="020B0604030504040204" pitchFamily="34" charset="-120"/>
              </a:rPr>
            </a:br>
            <a:r>
              <a:rPr lang="zh-TW" altLang="en-US" sz="1800" dirty="0">
                <a:latin typeface="微軟正黑體" panose="020B0604030504040204" pitchFamily="34" charset="-120"/>
                <a:ea typeface="微軟正黑體" panose="020B0604030504040204" pitchFamily="34" charset="-120"/>
              </a:rPr>
              <a:t>此層節點數目只與輸入資料維度有關，若輸入</a:t>
            </a:r>
            <a:r>
              <a:rPr lang="en-US" altLang="zh-TW" sz="1800" dirty="0">
                <a:latin typeface="微軟正黑體" panose="020B0604030504040204" pitchFamily="34" charset="-120"/>
                <a:ea typeface="微軟正黑體" panose="020B0604030504040204" pitchFamily="34" charset="-120"/>
              </a:rPr>
              <a:t>N</a:t>
            </a:r>
            <a:r>
              <a:rPr lang="zh-TW" altLang="en-US" sz="1800" dirty="0">
                <a:latin typeface="微軟正黑體" panose="020B0604030504040204" pitchFamily="34" charset="-120"/>
                <a:ea typeface="微軟正黑體" panose="020B0604030504040204" pitchFamily="34" charset="-120"/>
              </a:rPr>
              <a:t>維資料，輸入舊有</a:t>
            </a:r>
            <a:r>
              <a:rPr lang="en-US" altLang="zh-TW" sz="1800" dirty="0">
                <a:latin typeface="微軟正黑體" panose="020B0604030504040204" pitchFamily="34" charset="-120"/>
                <a:ea typeface="微軟正黑體" panose="020B0604030504040204" pitchFamily="34" charset="-120"/>
              </a:rPr>
              <a:t>N</a:t>
            </a:r>
            <a:r>
              <a:rPr lang="zh-TW" altLang="en-US" sz="1800" dirty="0">
                <a:latin typeface="微軟正黑體" panose="020B0604030504040204" pitchFamily="34" charset="-120"/>
                <a:ea typeface="微軟正黑體" panose="020B0604030504040204" pitchFamily="34" charset="-120"/>
              </a:rPr>
              <a:t>個節點。</a:t>
            </a:r>
            <a:endParaRPr lang="en-US" altLang="zh-TW" sz="1800" dirty="0">
              <a:latin typeface="微軟正黑體" panose="020B0604030504040204" pitchFamily="34" charset="-120"/>
              <a:ea typeface="微軟正黑體" panose="020B0604030504040204" pitchFamily="34" charset="-120"/>
            </a:endParaRPr>
          </a:p>
          <a:p>
            <a:pPr marL="342900" lvl="0" indent="-342900" algn="l" rtl="0">
              <a:spcBef>
                <a:spcPts val="0"/>
              </a:spcBef>
              <a:spcAft>
                <a:spcPts val="0"/>
              </a:spcAft>
              <a:buFont typeface="Wingdings" panose="05000000000000000000" pitchFamily="2" charset="2"/>
              <a:buChar char="l"/>
            </a:pPr>
            <a:r>
              <a:rPr lang="zh-TW" altLang="en-US" sz="1800" dirty="0">
                <a:latin typeface="微軟正黑體" panose="020B0604030504040204" pitchFamily="34" charset="-120"/>
                <a:ea typeface="微軟正黑體" panose="020B0604030504040204" pitchFamily="34" charset="-120"/>
              </a:rPr>
              <a:t>隱藏層</a:t>
            </a:r>
            <a:r>
              <a:rPr lang="en-US" altLang="zh-TW" sz="1800" dirty="0">
                <a:latin typeface="微軟正黑體" panose="020B0604030504040204" pitchFamily="34" charset="-120"/>
                <a:ea typeface="微軟正黑體" panose="020B0604030504040204" pitchFamily="34" charset="-120"/>
              </a:rPr>
              <a:t>:</a:t>
            </a:r>
            <a:br>
              <a:rPr lang="en-US" altLang="zh-TW" sz="1800" dirty="0">
                <a:latin typeface="微軟正黑體" panose="020B0604030504040204" pitchFamily="34" charset="-120"/>
                <a:ea typeface="微軟正黑體" panose="020B0604030504040204" pitchFamily="34" charset="-120"/>
              </a:rPr>
            </a:br>
            <a:r>
              <a:rPr lang="zh-TW" altLang="en-US" sz="1800" dirty="0">
                <a:latin typeface="微軟正黑體" panose="020B0604030504040204" pitchFamily="34" charset="-120"/>
                <a:ea typeface="微軟正黑體" panose="020B0604030504040204" pitchFamily="34" charset="-120"/>
              </a:rPr>
              <a:t>隱藏層可以有一層以上，寬度可任意決定，屬於可訓練層，絕大多數銓重參數都集中在此層，但截點數或層數越多，訓練效果不一定越好，有可能反而下降或過度擬合，因此這一層的各項參數也是訓練時得調校重點，隊訓練成效有直接影響。</a:t>
            </a:r>
            <a:endParaRPr lang="en-US" altLang="zh-TW" sz="1800" dirty="0">
              <a:latin typeface="微軟正黑體" panose="020B0604030504040204" pitchFamily="34" charset="-120"/>
              <a:ea typeface="微軟正黑體" panose="020B0604030504040204" pitchFamily="34" charset="-120"/>
            </a:endParaRPr>
          </a:p>
          <a:p>
            <a:pPr marL="342900" lvl="0" indent="-342900" algn="l" rtl="0">
              <a:spcBef>
                <a:spcPts val="0"/>
              </a:spcBef>
              <a:spcAft>
                <a:spcPts val="0"/>
              </a:spcAft>
              <a:buFont typeface="Wingdings" panose="05000000000000000000" pitchFamily="2" charset="2"/>
              <a:buChar char="l"/>
            </a:pPr>
            <a:r>
              <a:rPr lang="zh-TW" altLang="en-US" sz="1800" dirty="0">
                <a:latin typeface="微軟正黑體" panose="020B0604030504040204" pitchFamily="34" charset="-120"/>
                <a:ea typeface="微軟正黑體" panose="020B0604030504040204" pitchFamily="34" charset="-120"/>
              </a:rPr>
              <a:t>輸出層</a:t>
            </a:r>
            <a:r>
              <a:rPr lang="en-US" altLang="zh-TW" sz="1800" dirty="0">
                <a:latin typeface="微軟正黑體" panose="020B0604030504040204" pitchFamily="34" charset="-120"/>
                <a:ea typeface="微軟正黑體" panose="020B0604030504040204" pitchFamily="34" charset="-120"/>
              </a:rPr>
              <a:t>:</a:t>
            </a:r>
            <a:br>
              <a:rPr lang="en-US" altLang="zh-TW" sz="1800" dirty="0">
                <a:latin typeface="微軟正黑體" panose="020B0604030504040204" pitchFamily="34" charset="-120"/>
                <a:ea typeface="微軟正黑體" panose="020B0604030504040204" pitchFamily="34" charset="-120"/>
              </a:rPr>
            </a:br>
            <a:r>
              <a:rPr lang="zh-TW" altLang="en-US" sz="1800" dirty="0">
                <a:latin typeface="微軟正黑體" panose="020B0604030504040204" pitchFamily="34" charset="-120"/>
                <a:ea typeface="微軟正黑體" panose="020B0604030504040204" pitchFamily="34" charset="-120"/>
              </a:rPr>
              <a:t>輸出層只有一層，屬於可訓練層，但僅具少量權重參數，主要作為輸出資料用。這一層的節點數只與輸出資料有關。</a:t>
            </a:r>
            <a:endParaRPr sz="1800" dirty="0">
              <a:latin typeface="微軟正黑體" panose="020B0604030504040204" pitchFamily="34" charset="-120"/>
              <a:ea typeface="微軟正黑體" panose="020B0604030504040204" pitchFamily="34" charset="-120"/>
            </a:endParaRPr>
          </a:p>
        </p:txBody>
      </p:sp>
      <p:pic>
        <p:nvPicPr>
          <p:cNvPr id="9" name="圖片 8">
            <a:extLst>
              <a:ext uri="{FF2B5EF4-FFF2-40B4-BE49-F238E27FC236}">
                <a16:creationId xmlns:a16="http://schemas.microsoft.com/office/drawing/2014/main" xmlns="" id="{01CAB144-4B21-42CD-8960-532B6244347C}"/>
              </a:ext>
            </a:extLst>
          </p:cNvPr>
          <p:cNvPicPr>
            <a:picLocks noChangeAspect="1"/>
          </p:cNvPicPr>
          <p:nvPr/>
        </p:nvPicPr>
        <p:blipFill>
          <a:blip r:embed="rId3"/>
          <a:stretch>
            <a:fillRect/>
          </a:stretch>
        </p:blipFill>
        <p:spPr>
          <a:xfrm>
            <a:off x="713225" y="361589"/>
            <a:ext cx="7717500" cy="4420321"/>
          </a:xfrm>
          <a:prstGeom prst="rect">
            <a:avLst/>
          </a:prstGeom>
        </p:spPr>
      </p:pic>
    </p:spTree>
    <p:extLst>
      <p:ext uri="{BB962C8B-B14F-4D97-AF65-F5344CB8AC3E}">
        <p14:creationId xmlns:p14="http://schemas.microsoft.com/office/powerpoint/2010/main" val="183828481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51F2DFB5-2C79-4FD2-9FBB-DD2B54303E3F}"/>
              </a:ext>
            </a:extLst>
          </p:cNvPr>
          <p:cNvSpPr>
            <a:spLocks noGrp="1"/>
          </p:cNvSpPr>
          <p:nvPr>
            <p:ph type="title"/>
          </p:nvPr>
        </p:nvSpPr>
        <p:spPr/>
        <p:txBody>
          <a:bodyPr/>
          <a:lstStyle/>
          <a:p>
            <a:pPr algn="ctr"/>
            <a:r>
              <a:rPr lang="zh-TW" altLang="en-US" sz="3000" dirty="0"/>
              <a:t>監督式學習</a:t>
            </a:r>
          </a:p>
        </p:txBody>
      </p:sp>
      <p:sp>
        <p:nvSpPr>
          <p:cNvPr id="3" name="文字版面配置區 2">
            <a:extLst>
              <a:ext uri="{FF2B5EF4-FFF2-40B4-BE49-F238E27FC236}">
                <a16:creationId xmlns:a16="http://schemas.microsoft.com/office/drawing/2014/main" xmlns="" id="{4EEBD344-0854-42E1-9362-66C08299469F}"/>
              </a:ext>
            </a:extLst>
          </p:cNvPr>
          <p:cNvSpPr>
            <a:spLocks noGrp="1"/>
          </p:cNvSpPr>
          <p:nvPr>
            <p:ph type="body" idx="1"/>
          </p:nvPr>
        </p:nvSpPr>
        <p:spPr>
          <a:xfrm>
            <a:off x="713225" y="1048870"/>
            <a:ext cx="7717500" cy="3555079"/>
          </a:xfrm>
        </p:spPr>
        <p:txBody>
          <a:bodyPr/>
          <a:lstStyle/>
          <a:p>
            <a:r>
              <a:rPr lang="zh-TW" altLang="en-US" sz="1800" dirty="0">
                <a:effectLst/>
                <a:latin typeface="微軟正黑體" panose="020B0604030504040204" pitchFamily="34" charset="-120"/>
                <a:ea typeface="微軟正黑體" panose="020B0604030504040204" pitchFamily="34" charset="-120"/>
              </a:rPr>
              <a:t>迴歸</a:t>
            </a:r>
            <a:r>
              <a:rPr lang="en-US" altLang="zh-TW" sz="1800" dirty="0">
                <a:effectLst/>
                <a:latin typeface="微軟正黑體" panose="020B0604030504040204" pitchFamily="34" charset="-120"/>
                <a:ea typeface="微軟正黑體" panose="020B0604030504040204" pitchFamily="34" charset="-120"/>
              </a:rPr>
              <a:t>(Regression):</a:t>
            </a:r>
            <a:br>
              <a:rPr lang="en-US" altLang="zh-TW" sz="1800" dirty="0">
                <a:effectLst/>
                <a:latin typeface="微軟正黑體" panose="020B0604030504040204" pitchFamily="34" charset="-120"/>
                <a:ea typeface="微軟正黑體" panose="020B0604030504040204" pitchFamily="34" charset="-120"/>
              </a:rPr>
            </a:br>
            <a:r>
              <a:rPr lang="zh-TW" altLang="en-US" sz="1800" dirty="0">
                <a:latin typeface="微軟正黑體" panose="020B0604030504040204" pitchFamily="34" charset="-120"/>
                <a:ea typeface="微軟正黑體" panose="020B0604030504040204" pitchFamily="34" charset="-120"/>
              </a:rPr>
              <a:t>目的在於了解兩個或多個變數間是否相關、相關方向與強度，並建立數學模型以便觀察特定變數來預測研究者感興趣的變數。更具體的來說，迴歸分析可以幫助人們了解在只有一個自變數變化時應變數的變化量。</a:t>
            </a:r>
            <a:endParaRPr lang="en-US" altLang="zh-TW" sz="1800" dirty="0">
              <a:latin typeface="微軟正黑體" panose="020B0604030504040204" pitchFamily="34" charset="-120"/>
              <a:ea typeface="微軟正黑體" panose="020B0604030504040204" pitchFamily="34" charset="-120"/>
            </a:endParaRPr>
          </a:p>
          <a:p>
            <a:r>
              <a:rPr lang="zh-TW" altLang="en-US" sz="1800" dirty="0">
                <a:effectLst/>
                <a:latin typeface="微軟正黑體" panose="020B0604030504040204" pitchFamily="34" charset="-120"/>
                <a:ea typeface="微軟正黑體" panose="020B0604030504040204" pitchFamily="34" charset="-120"/>
              </a:rPr>
              <a:t>分類</a:t>
            </a:r>
            <a:r>
              <a:rPr lang="en-US" altLang="zh-TW" sz="1800" dirty="0">
                <a:effectLst/>
                <a:latin typeface="微軟正黑體" panose="020B0604030504040204" pitchFamily="34" charset="-120"/>
                <a:ea typeface="微軟正黑體" panose="020B0604030504040204" pitchFamily="34" charset="-120"/>
              </a:rPr>
              <a:t>(Classification):</a:t>
            </a:r>
            <a:br>
              <a:rPr lang="en-US" altLang="zh-TW" sz="1800" dirty="0">
                <a:effectLst/>
                <a:latin typeface="微軟正黑體" panose="020B0604030504040204" pitchFamily="34" charset="-120"/>
                <a:ea typeface="微軟正黑體" panose="020B0604030504040204" pitchFamily="34" charset="-120"/>
              </a:rPr>
            </a:br>
            <a:r>
              <a:rPr lang="zh-TW" altLang="en-US" sz="1800" dirty="0">
                <a:effectLst/>
                <a:latin typeface="微軟正黑體" panose="020B0604030504040204" pitchFamily="34" charset="-120"/>
                <a:ea typeface="微軟正黑體" panose="020B0604030504040204" pitchFamily="34" charset="-120"/>
              </a:rPr>
              <a:t>在監督式分類中，每一判釋類別都需要一組訓練樣本，這一組樣本包含許多從已知判釋類別影像獲取的資料。在分類過程中，將某一未知點分類為某一類別的方法是看這一未知點距離那一組訓練樣本之統計特性最近。選擇的訓練樣本多數是分析者認為具有代表性的地區，此類方法較適合運用於對判釋地區的地物較熟悉時。</a:t>
            </a:r>
            <a:endParaRPr lang="zh-TW" altLang="en-US" sz="1800" dirty="0">
              <a:latin typeface="微軟正黑體" panose="020B0604030504040204" pitchFamily="34" charset="-120"/>
              <a:ea typeface="微軟正黑體" panose="020B0604030504040204" pitchFamily="34" charset="-120"/>
            </a:endParaRPr>
          </a:p>
        </p:txBody>
      </p:sp>
      <p:pic>
        <p:nvPicPr>
          <p:cNvPr id="5" name="圖片 4">
            <a:extLst>
              <a:ext uri="{FF2B5EF4-FFF2-40B4-BE49-F238E27FC236}">
                <a16:creationId xmlns:a16="http://schemas.microsoft.com/office/drawing/2014/main" xmlns="" id="{04C72E04-9F18-470C-818C-86919AE82075}"/>
              </a:ext>
            </a:extLst>
          </p:cNvPr>
          <p:cNvPicPr>
            <a:picLocks noChangeAspect="1"/>
          </p:cNvPicPr>
          <p:nvPr/>
        </p:nvPicPr>
        <p:blipFill>
          <a:blip r:embed="rId3"/>
          <a:stretch>
            <a:fillRect/>
          </a:stretch>
        </p:blipFill>
        <p:spPr>
          <a:xfrm>
            <a:off x="2270509" y="270284"/>
            <a:ext cx="4602931" cy="4602931"/>
          </a:xfrm>
          <a:prstGeom prst="rect">
            <a:avLst/>
          </a:prstGeom>
        </p:spPr>
      </p:pic>
    </p:spTree>
    <p:extLst>
      <p:ext uri="{BB962C8B-B14F-4D97-AF65-F5344CB8AC3E}">
        <p14:creationId xmlns:p14="http://schemas.microsoft.com/office/powerpoint/2010/main" val="14061677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8FB0A23F-3862-4F99-95A4-6046CA7B49DD}"/>
              </a:ext>
            </a:extLst>
          </p:cNvPr>
          <p:cNvSpPr>
            <a:spLocks noGrp="1"/>
          </p:cNvSpPr>
          <p:nvPr>
            <p:ph type="title"/>
          </p:nvPr>
        </p:nvSpPr>
        <p:spPr/>
        <p:txBody>
          <a:bodyPr/>
          <a:lstStyle/>
          <a:p>
            <a:pPr algn="ctr"/>
            <a:r>
              <a:rPr lang="zh-TW" altLang="en-US" sz="3000" dirty="0"/>
              <a:t>反向傳播演算法</a:t>
            </a:r>
          </a:p>
        </p:txBody>
      </p:sp>
      <p:sp>
        <p:nvSpPr>
          <p:cNvPr id="3" name="文字版面配置區 2">
            <a:extLst>
              <a:ext uri="{FF2B5EF4-FFF2-40B4-BE49-F238E27FC236}">
                <a16:creationId xmlns:a16="http://schemas.microsoft.com/office/drawing/2014/main" xmlns="" id="{462EE67F-832B-4B85-B4C0-1261CC7F7D3A}"/>
              </a:ext>
            </a:extLst>
          </p:cNvPr>
          <p:cNvSpPr>
            <a:spLocks noGrp="1"/>
          </p:cNvSpPr>
          <p:nvPr>
            <p:ph type="body" idx="1"/>
          </p:nvPr>
        </p:nvSpPr>
        <p:spPr/>
        <p:txBody>
          <a:bodyPr/>
          <a:lstStyle/>
          <a:p>
            <a:r>
              <a:rPr lang="zh-TW" altLang="en-US" sz="1800" dirty="0">
                <a:latin typeface="微軟正黑體" panose="020B0604030504040204" pitchFamily="34" charset="-120"/>
                <a:ea typeface="微軟正黑體" panose="020B0604030504040204" pitchFamily="34" charset="-120"/>
              </a:rPr>
              <a:t>是「誤差反向傳播」的簡稱，是一種與</a:t>
            </a:r>
            <a:r>
              <a:rPr lang="zh-TW" altLang="en-US" sz="1800" dirty="0">
                <a:latin typeface="微軟正黑體" panose="020B0604030504040204" pitchFamily="34" charset="-120"/>
                <a:ea typeface="微軟正黑體" panose="020B0604030504040204" pitchFamily="34" charset="-120"/>
                <a:hlinkClick r:id="rId3" tooltip="最優化">
                  <a:extLst>
                    <a:ext uri="{A12FA001-AC4F-418D-AE19-62706E023703}">
                      <ahyp:hlinkClr xmlns:ahyp="http://schemas.microsoft.com/office/drawing/2018/hyperlinkcolor" xmlns="" val="tx"/>
                    </a:ext>
                  </a:extLst>
                </a:hlinkClick>
              </a:rPr>
              <a:t>最優化方法</a:t>
            </a:r>
            <a:r>
              <a:rPr lang="zh-TW" altLang="en-US" sz="1800" dirty="0">
                <a:latin typeface="微軟正黑體" panose="020B0604030504040204" pitchFamily="34" charset="-120"/>
                <a:ea typeface="微軟正黑體" panose="020B0604030504040204" pitchFamily="34" charset="-120"/>
              </a:rPr>
              <a:t>（如</a:t>
            </a:r>
            <a:r>
              <a:rPr lang="zh-TW" altLang="en-US" sz="1800" dirty="0">
                <a:latin typeface="微軟正黑體" panose="020B0604030504040204" pitchFamily="34" charset="-120"/>
                <a:ea typeface="微軟正黑體" panose="020B0604030504040204" pitchFamily="34" charset="-120"/>
                <a:hlinkClick r:id="rId4">
                  <a:extLst>
                    <a:ext uri="{A12FA001-AC4F-418D-AE19-62706E023703}">
                      <ahyp:hlinkClr xmlns:ahyp="http://schemas.microsoft.com/office/drawing/2018/hyperlinkcolor" xmlns="" val="tx"/>
                    </a:ext>
                  </a:extLst>
                </a:hlinkClick>
              </a:rPr>
              <a:t>梯度下降法</a:t>
            </a:r>
            <a:r>
              <a:rPr lang="zh-TW" altLang="en-US" sz="1800" dirty="0">
                <a:latin typeface="微軟正黑體" panose="020B0604030504040204" pitchFamily="34" charset="-120"/>
                <a:ea typeface="微軟正黑體" panose="020B0604030504040204" pitchFamily="34" charset="-120"/>
              </a:rPr>
              <a:t>）結合使用的，用來訓練</a:t>
            </a:r>
            <a:r>
              <a:rPr lang="zh-TW" altLang="en-US" sz="1800" dirty="0">
                <a:latin typeface="微軟正黑體" panose="020B0604030504040204" pitchFamily="34" charset="-120"/>
                <a:ea typeface="微軟正黑體" panose="020B0604030504040204" pitchFamily="34" charset="-120"/>
                <a:hlinkClick r:id="rId5" tooltip="人工神經網絡">
                  <a:extLst>
                    <a:ext uri="{A12FA001-AC4F-418D-AE19-62706E023703}">
                      <ahyp:hlinkClr xmlns:ahyp="http://schemas.microsoft.com/office/drawing/2018/hyperlinkcolor" xmlns="" val="tx"/>
                    </a:ext>
                  </a:extLst>
                </a:hlinkClick>
              </a:rPr>
              <a:t>人工神經網絡</a:t>
            </a:r>
            <a:r>
              <a:rPr lang="zh-TW" altLang="en-US" sz="1800" dirty="0">
                <a:latin typeface="微軟正黑體" panose="020B0604030504040204" pitchFamily="34" charset="-120"/>
                <a:ea typeface="微軟正黑體" panose="020B0604030504040204" pitchFamily="34" charset="-120"/>
              </a:rPr>
              <a:t>的常見方法。該方法對網絡中所有權重計算</a:t>
            </a:r>
            <a:r>
              <a:rPr lang="zh-TW" altLang="en-US" sz="1800" dirty="0">
                <a:latin typeface="微軟正黑體" panose="020B0604030504040204" pitchFamily="34" charset="-120"/>
                <a:ea typeface="微軟正黑體" panose="020B0604030504040204" pitchFamily="34" charset="-120"/>
                <a:hlinkClick r:id="rId6" tooltip="損失函數">
                  <a:extLst>
                    <a:ext uri="{A12FA001-AC4F-418D-AE19-62706E023703}">
                      <ahyp:hlinkClr xmlns:ahyp="http://schemas.microsoft.com/office/drawing/2018/hyperlinkcolor" xmlns="" val="tx"/>
                    </a:ext>
                  </a:extLst>
                </a:hlinkClick>
              </a:rPr>
              <a:t>損失函數</a:t>
            </a:r>
            <a:r>
              <a:rPr lang="zh-TW" altLang="en-US" sz="1800" dirty="0">
                <a:latin typeface="微軟正黑體" panose="020B0604030504040204" pitchFamily="34" charset="-120"/>
                <a:ea typeface="微軟正黑體" panose="020B0604030504040204" pitchFamily="34" charset="-120"/>
              </a:rPr>
              <a:t>的梯度。這個梯度會反饋給最優化方法，用來更新權值以最小化損失函數。</a:t>
            </a:r>
          </a:p>
          <a:p>
            <a:r>
              <a:rPr lang="zh-TW" altLang="en-US" sz="1800" dirty="0">
                <a:latin typeface="微軟正黑體" panose="020B0604030504040204" pitchFamily="34" charset="-120"/>
                <a:ea typeface="微軟正黑體" panose="020B0604030504040204" pitchFamily="34" charset="-120"/>
              </a:rPr>
              <a:t>反向傳播要求有對每個輸入值想得到的已知輸出，來計算損失函數梯度。因此，它通常被認為是一種</a:t>
            </a:r>
            <a:r>
              <a:rPr lang="zh-TW" altLang="en-US" sz="1800" dirty="0">
                <a:latin typeface="微軟正黑體" panose="020B0604030504040204" pitchFamily="34" charset="-120"/>
                <a:ea typeface="微軟正黑體" panose="020B0604030504040204" pitchFamily="34" charset="-120"/>
                <a:hlinkClick r:id="rId7" tooltip="可微函數">
                  <a:extLst>
                    <a:ext uri="{A12FA001-AC4F-418D-AE19-62706E023703}">
                      <ahyp:hlinkClr xmlns:ahyp="http://schemas.microsoft.com/office/drawing/2018/hyperlinkcolor" xmlns="" val="tx"/>
                    </a:ext>
                  </a:extLst>
                </a:hlinkClick>
              </a:rPr>
              <a:t>監督式學習</a:t>
            </a:r>
            <a:r>
              <a:rPr lang="zh-TW" altLang="en-US" sz="1800" dirty="0">
                <a:latin typeface="微軟正黑體" panose="020B0604030504040204" pitchFamily="34" charset="-120"/>
                <a:ea typeface="微軟正黑體" panose="020B0604030504040204" pitchFamily="34" charset="-120"/>
              </a:rPr>
              <a:t>方法，雖然它也用在一些</a:t>
            </a:r>
            <a:r>
              <a:rPr lang="zh-TW" altLang="en-US" sz="1800" dirty="0">
                <a:latin typeface="微軟正黑體" panose="020B0604030504040204" pitchFamily="34" charset="-120"/>
                <a:ea typeface="微軟正黑體" panose="020B0604030504040204" pitchFamily="34" charset="-120"/>
                <a:hlinkClick r:id="rId8" tooltip="非監督式學習">
                  <a:extLst>
                    <a:ext uri="{A12FA001-AC4F-418D-AE19-62706E023703}">
                      <ahyp:hlinkClr xmlns:ahyp="http://schemas.microsoft.com/office/drawing/2018/hyperlinkcolor" xmlns="" val="tx"/>
                    </a:ext>
                  </a:extLst>
                </a:hlinkClick>
              </a:rPr>
              <a:t>無監督</a:t>
            </a:r>
            <a:r>
              <a:rPr lang="zh-TW" altLang="en-US" sz="1800" dirty="0">
                <a:latin typeface="微軟正黑體" panose="020B0604030504040204" pitchFamily="34" charset="-120"/>
                <a:ea typeface="微軟正黑體" panose="020B0604030504040204" pitchFamily="34" charset="-120"/>
              </a:rPr>
              <a:t>網絡（如</a:t>
            </a:r>
            <a:r>
              <a:rPr lang="zh-TW" altLang="en-US" sz="1800" dirty="0">
                <a:latin typeface="微軟正黑體" panose="020B0604030504040204" pitchFamily="34" charset="-120"/>
                <a:ea typeface="微軟正黑體" panose="020B0604030504040204" pitchFamily="34" charset="-120"/>
                <a:hlinkClick r:id="rId9" tooltip="自編碼器">
                  <a:extLst>
                    <a:ext uri="{A12FA001-AC4F-418D-AE19-62706E023703}">
                      <ahyp:hlinkClr xmlns:ahyp="http://schemas.microsoft.com/office/drawing/2018/hyperlinkcolor" xmlns="" val="tx"/>
                    </a:ext>
                  </a:extLst>
                </a:hlinkClick>
              </a:rPr>
              <a:t>自動編碼器</a:t>
            </a:r>
            <a:r>
              <a:rPr lang="zh-TW" altLang="en-US" sz="1800" dirty="0">
                <a:latin typeface="微軟正黑體" panose="020B0604030504040204" pitchFamily="34" charset="-120"/>
                <a:ea typeface="微軟正黑體" panose="020B0604030504040204" pitchFamily="34" charset="-120"/>
              </a:rPr>
              <a:t>）中。它是多層</a:t>
            </a:r>
            <a:r>
              <a:rPr lang="zh-TW" altLang="en-US" sz="1800" dirty="0">
                <a:latin typeface="微軟正黑體" panose="020B0604030504040204" pitchFamily="34" charset="-120"/>
                <a:ea typeface="微軟正黑體" panose="020B0604030504040204" pitchFamily="34" charset="-120"/>
                <a:hlinkClick r:id="rId10" tooltip="前饋神經網絡">
                  <a:extLst>
                    <a:ext uri="{A12FA001-AC4F-418D-AE19-62706E023703}">
                      <ahyp:hlinkClr xmlns:ahyp="http://schemas.microsoft.com/office/drawing/2018/hyperlinkcolor" xmlns="" val="tx"/>
                    </a:ext>
                  </a:extLst>
                </a:hlinkClick>
              </a:rPr>
              <a:t>前饋網絡</a:t>
            </a:r>
            <a:r>
              <a:rPr lang="zh-TW" altLang="en-US" sz="1800" dirty="0">
                <a:latin typeface="微軟正黑體" panose="020B0604030504040204" pitchFamily="34" charset="-120"/>
                <a:ea typeface="微軟正黑體" panose="020B0604030504040204" pitchFamily="34" charset="-120"/>
              </a:rPr>
              <a:t>的</a:t>
            </a:r>
            <a:r>
              <a:rPr lang="en-US" altLang="zh-TW" sz="1800" dirty="0">
                <a:latin typeface="微軟正黑體" panose="020B0604030504040204" pitchFamily="34" charset="-120"/>
                <a:ea typeface="微軟正黑體" panose="020B0604030504040204" pitchFamily="34" charset="-120"/>
                <a:hlinkClick r:id="rId11">
                  <a:extLst>
                    <a:ext uri="{A12FA001-AC4F-418D-AE19-62706E023703}">
                      <ahyp:hlinkClr xmlns:ahyp="http://schemas.microsoft.com/office/drawing/2018/hyperlinkcolor" xmlns="" val="tx"/>
                    </a:ext>
                  </a:extLst>
                </a:hlinkClick>
              </a:rPr>
              <a:t>Delta</a:t>
            </a:r>
            <a:r>
              <a:rPr lang="zh-TW" altLang="en-US" sz="1800" dirty="0">
                <a:latin typeface="微軟正黑體" panose="020B0604030504040204" pitchFamily="34" charset="-120"/>
                <a:ea typeface="微軟正黑體" panose="020B0604030504040204" pitchFamily="34" charset="-120"/>
                <a:hlinkClick r:id="rId11">
                  <a:extLst>
                    <a:ext uri="{A12FA001-AC4F-418D-AE19-62706E023703}">
                      <ahyp:hlinkClr xmlns:ahyp="http://schemas.microsoft.com/office/drawing/2018/hyperlinkcolor" xmlns="" val="tx"/>
                    </a:ext>
                  </a:extLst>
                </a:hlinkClick>
              </a:rPr>
              <a:t>規則</a:t>
            </a:r>
            <a:r>
              <a:rPr lang="zh-TW" altLang="en-US" sz="1800" dirty="0">
                <a:latin typeface="微軟正黑體" panose="020B0604030504040204" pitchFamily="34" charset="-120"/>
                <a:ea typeface="微軟正黑體" panose="020B0604030504040204" pitchFamily="34" charset="-120"/>
              </a:rPr>
              <a:t>的推廣，可以用</a:t>
            </a:r>
            <a:r>
              <a:rPr lang="zh-TW" altLang="en-US" sz="1800" dirty="0">
                <a:latin typeface="微軟正黑體" panose="020B0604030504040204" pitchFamily="34" charset="-120"/>
                <a:ea typeface="微軟正黑體" panose="020B0604030504040204" pitchFamily="34" charset="-120"/>
                <a:hlinkClick r:id="rId12" tooltip="鏈式法則">
                  <a:extLst>
                    <a:ext uri="{A12FA001-AC4F-418D-AE19-62706E023703}">
                      <ahyp:hlinkClr xmlns:ahyp="http://schemas.microsoft.com/office/drawing/2018/hyperlinkcolor" xmlns="" val="tx"/>
                    </a:ext>
                  </a:extLst>
                </a:hlinkClick>
              </a:rPr>
              <a:t>鏈式法則</a:t>
            </a:r>
            <a:r>
              <a:rPr lang="zh-TW" altLang="en-US" sz="1800" dirty="0">
                <a:latin typeface="微軟正黑體" panose="020B0604030504040204" pitchFamily="34" charset="-120"/>
                <a:ea typeface="微軟正黑體" panose="020B0604030504040204" pitchFamily="34" charset="-120"/>
              </a:rPr>
              <a:t>對每層疊代計算梯度。反向傳播要求</a:t>
            </a:r>
            <a:r>
              <a:rPr lang="zh-TW" altLang="en-US" sz="1800" dirty="0">
                <a:latin typeface="微軟正黑體" panose="020B0604030504040204" pitchFamily="34" charset="-120"/>
                <a:ea typeface="微軟正黑體" panose="020B0604030504040204" pitchFamily="34" charset="-120"/>
                <a:hlinkClick r:id="rId13">
                  <a:extLst>
                    <a:ext uri="{A12FA001-AC4F-418D-AE19-62706E023703}">
                      <ahyp:hlinkClr xmlns:ahyp="http://schemas.microsoft.com/office/drawing/2018/hyperlinkcolor" xmlns="" val="tx"/>
                    </a:ext>
                  </a:extLst>
                </a:hlinkClick>
              </a:rPr>
              <a:t>人工神經元</a:t>
            </a:r>
            <a:r>
              <a:rPr lang="zh-TW" altLang="en-US" sz="1800" dirty="0">
                <a:latin typeface="微軟正黑體" panose="020B0604030504040204" pitchFamily="34" charset="-120"/>
                <a:ea typeface="微軟正黑體" panose="020B0604030504040204" pitchFamily="34" charset="-120"/>
              </a:rPr>
              <a:t>（或「節點」）的</a:t>
            </a:r>
            <a:r>
              <a:rPr lang="zh-TW" altLang="en-US" sz="1800" dirty="0">
                <a:latin typeface="微軟正黑體" panose="020B0604030504040204" pitchFamily="34" charset="-120"/>
                <a:ea typeface="微軟正黑體" panose="020B0604030504040204" pitchFamily="34" charset="-120"/>
                <a:hlinkClick r:id="rId14">
                  <a:extLst>
                    <a:ext uri="{A12FA001-AC4F-418D-AE19-62706E023703}">
                      <ahyp:hlinkClr xmlns:ahyp="http://schemas.microsoft.com/office/drawing/2018/hyperlinkcolor" xmlns="" val="tx"/>
                    </a:ext>
                  </a:extLst>
                </a:hlinkClick>
              </a:rPr>
              <a:t>激勵函數</a:t>
            </a:r>
            <a:r>
              <a:rPr lang="zh-TW" altLang="en-US" sz="1800" dirty="0">
                <a:latin typeface="微軟正黑體" panose="020B0604030504040204" pitchFamily="34" charset="-120"/>
                <a:ea typeface="微軟正黑體" panose="020B0604030504040204" pitchFamily="34" charset="-120"/>
                <a:hlinkClick r:id="rId15">
                  <a:extLst>
                    <a:ext uri="{A12FA001-AC4F-418D-AE19-62706E023703}">
                      <ahyp:hlinkClr xmlns:ahyp="http://schemas.microsoft.com/office/drawing/2018/hyperlinkcolor" xmlns="" val="tx"/>
                    </a:ext>
                  </a:extLst>
                </a:hlinkClick>
              </a:rPr>
              <a:t>可微</a:t>
            </a:r>
            <a:r>
              <a:rPr lang="zh-TW" altLang="en-US" sz="1800" dirty="0">
                <a:latin typeface="微軟正黑體" panose="020B0604030504040204" pitchFamily="34" charset="-120"/>
                <a:ea typeface="微軟正黑體" panose="020B0604030504040204" pitchFamily="34" charset="-120"/>
              </a:rPr>
              <a:t>。</a:t>
            </a:r>
          </a:p>
          <a:p>
            <a:endParaRPr lang="zh-TW" altLang="en-US" sz="1800"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xmlns="" id="{755B0DA5-34D3-4BA0-8F27-B2B8F23773B3}"/>
              </a:ext>
            </a:extLst>
          </p:cNvPr>
          <p:cNvPicPr>
            <a:picLocks noChangeAspect="1"/>
          </p:cNvPicPr>
          <p:nvPr/>
        </p:nvPicPr>
        <p:blipFill>
          <a:blip r:embed="rId16"/>
          <a:stretch>
            <a:fillRect/>
          </a:stretch>
        </p:blipFill>
        <p:spPr>
          <a:xfrm>
            <a:off x="1904975" y="571500"/>
            <a:ext cx="5334000" cy="4000500"/>
          </a:xfrm>
          <a:prstGeom prst="rect">
            <a:avLst/>
          </a:prstGeom>
        </p:spPr>
      </p:pic>
    </p:spTree>
    <p:extLst>
      <p:ext uri="{BB962C8B-B14F-4D97-AF65-F5344CB8AC3E}">
        <p14:creationId xmlns:p14="http://schemas.microsoft.com/office/powerpoint/2010/main" val="4332807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dventure Photographer Portfolio by Slidesgo">
  <a:themeElements>
    <a:clrScheme name="Simple Light">
      <a:dk1>
        <a:srgbClr val="EBEBEB"/>
      </a:dk1>
      <a:lt1>
        <a:srgbClr val="595959"/>
      </a:lt1>
      <a:dk2>
        <a:srgbClr val="FFFFFF"/>
      </a:dk2>
      <a:lt2>
        <a:srgbClr val="EBEBEB"/>
      </a:lt2>
      <a:accent1>
        <a:srgbClr val="595959"/>
      </a:accent1>
      <a:accent2>
        <a:srgbClr val="FFFFFF"/>
      </a:accent2>
      <a:accent3>
        <a:srgbClr val="EBEBEB"/>
      </a:accent3>
      <a:accent4>
        <a:srgbClr val="595959"/>
      </a:accent4>
      <a:accent5>
        <a:srgbClr val="FFFFFF"/>
      </a:accent5>
      <a:accent6>
        <a:srgbClr val="EBEBEB"/>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564</TotalTime>
  <Words>1011</Words>
  <Application>Microsoft Office PowerPoint</Application>
  <PresentationFormat>如螢幕大小 (16:9)</PresentationFormat>
  <Paragraphs>114</Paragraphs>
  <Slides>21</Slides>
  <Notes>20</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21</vt:i4>
      </vt:variant>
    </vt:vector>
  </HeadingPairs>
  <TitlesOfParts>
    <vt:vector size="32" baseType="lpstr">
      <vt:lpstr>Microsoft JhengHei Light</vt:lpstr>
      <vt:lpstr>Source Sans Pro</vt:lpstr>
      <vt:lpstr>DFKai-sb</vt:lpstr>
      <vt:lpstr>Lexend Peta</vt:lpstr>
      <vt:lpstr>Arial</vt:lpstr>
      <vt:lpstr>Didact Gothic</vt:lpstr>
      <vt:lpstr>微軟正黑體</vt:lpstr>
      <vt:lpstr>Times New Roman</vt:lpstr>
      <vt:lpstr>Open Sans</vt:lpstr>
      <vt:lpstr>Wingdings</vt:lpstr>
      <vt:lpstr>Adventure Photographer Portfolio by Slidesgo</vt:lpstr>
      <vt:lpstr>指導教授:陳美勇博士 研究生:林高遠　撰</vt:lpstr>
      <vt:lpstr>04</vt:lpstr>
      <vt:lpstr>緒論</vt:lpstr>
      <vt:lpstr>緒論</vt:lpstr>
      <vt:lpstr>類神經網路介紹</vt:lpstr>
      <vt:lpstr>單層感知器</vt:lpstr>
      <vt:lpstr>多層感知器</vt:lpstr>
      <vt:lpstr>監督式學習</vt:lpstr>
      <vt:lpstr>反向傳播演算法</vt:lpstr>
      <vt:lpstr>影像前處理</vt:lpstr>
      <vt:lpstr>眼嘴區域</vt:lpstr>
      <vt:lpstr>Local Binary Pattern</vt:lpstr>
      <vt:lpstr>Uniform   LBP</vt:lpstr>
      <vt:lpstr>高斯模糊作用</vt:lpstr>
      <vt:lpstr>池化運算 </vt:lpstr>
      <vt:lpstr>池化運算 </vt:lpstr>
      <vt:lpstr>資料擴增 </vt:lpstr>
      <vt:lpstr>資料擴增 </vt:lpstr>
      <vt:lpstr>方法與結論</vt:lpstr>
      <vt:lpstr>PowerPoint 簡報</vt:lpstr>
      <vt:lpstr>RESOURCES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PHOTOGRAPHER PORTFOLIO</dc:title>
  <dc:creator>吳明軒</dc:creator>
  <cp:lastModifiedBy>Windows 使用者</cp:lastModifiedBy>
  <cp:revision>61</cp:revision>
  <dcterms:modified xsi:type="dcterms:W3CDTF">2021-05-19T13:38:01Z</dcterms:modified>
</cp:coreProperties>
</file>